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4"/>
  </p:handoutMasterIdLst>
  <p:sldIdLst>
    <p:sldId id="256" r:id="rId2"/>
    <p:sldId id="269" r:id="rId3"/>
    <p:sldId id="261" r:id="rId4"/>
    <p:sldId id="267" r:id="rId5"/>
    <p:sldId id="277" r:id="rId6"/>
    <p:sldId id="302" r:id="rId7"/>
    <p:sldId id="268" r:id="rId8"/>
    <p:sldId id="280" r:id="rId9"/>
    <p:sldId id="307" r:id="rId10"/>
    <p:sldId id="282" r:id="rId11"/>
    <p:sldId id="281" r:id="rId12"/>
    <p:sldId id="266" r:id="rId13"/>
    <p:sldId id="290" r:id="rId14"/>
    <p:sldId id="294" r:id="rId15"/>
    <p:sldId id="296" r:id="rId16"/>
    <p:sldId id="298" r:id="rId17"/>
    <p:sldId id="270" r:id="rId18"/>
    <p:sldId id="308" r:id="rId19"/>
    <p:sldId id="309" r:id="rId20"/>
    <p:sldId id="271" r:id="rId21"/>
    <p:sldId id="276" r:id="rId22"/>
    <p:sldId id="306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99"/>
    <a:srgbClr val="800000"/>
    <a:srgbClr val="F880D6"/>
    <a:srgbClr val="F763CD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0018" autoAdjust="0"/>
    <p:restoredTop sz="94660"/>
  </p:normalViewPr>
  <p:slideViewPr>
    <p:cSldViewPr>
      <p:cViewPr varScale="1">
        <p:scale>
          <a:sx n="101" d="100"/>
          <a:sy n="101" d="100"/>
        </p:scale>
        <p:origin x="-90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DD93AECF-58E9-47BE-9902-2A571D31A1D4}" type="datetimeFigureOut">
              <a:rPr lang="ru-RU"/>
              <a:pPr>
                <a:defRPr/>
              </a:pPr>
              <a:t>01.01.2002</a:t>
            </a:fld>
            <a:endParaRPr lang="ru-RU"/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98D7A399-785D-4425-A841-DB98483E64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16494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06501-5738-48C1-87F2-DEE1B120F5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AE2992-C041-4560-AC72-2048881D68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872F24-3A92-45A0-967E-279C45E806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5215A-BAC0-47EB-8CDB-6FC06B0FCB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E246EF-4263-4F72-9754-DFA02F30D4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10FDED-13A5-47D6-8E9B-E7EE4AB5F0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087545-F8C0-4AA9-BDDA-5528DC043B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69DFF9-C3AF-4D7C-B1AF-AEEA236E33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2E56D-FC3C-4E82-BCE2-356CC483FB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5F3D27-D22C-4A41-8717-A58EEA1292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518BF6-505A-428D-AAAD-E4F1F69BC9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3947EB-E093-44E6-A98E-79421389D7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4CE6FB-1F1E-41EC-AB9D-3184A3CBC6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5D8ED8-344C-4911-AE2A-9A792CF9DD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5D42076-230C-4154-90D1-746E95CE16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0" r:id="rId3"/>
    <p:sldLayoutId id="2147483659" r:id="rId4"/>
    <p:sldLayoutId id="2147483658" r:id="rId5"/>
    <p:sldLayoutId id="2147483657" r:id="rId6"/>
    <p:sldLayoutId id="2147483656" r:id="rId7"/>
    <p:sldLayoutId id="2147483655" r:id="rId8"/>
    <p:sldLayoutId id="2147483654" r:id="rId9"/>
    <p:sldLayoutId id="2147483653" r:id="rId10"/>
    <p:sldLayoutId id="2147483652" r:id="rId11"/>
    <p:sldLayoutId id="2147483651" r:id="rId12"/>
    <p:sldLayoutId id="2147483650" r:id="rId13"/>
    <p:sldLayoutId id="2147483649" r:id="rId14"/>
  </p:sldLayoutIdLst>
  <p:transition spd="slow">
    <p:wedg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delibfive.files.wordpress.com/2011/05/d18dd0bcd0b1d0bbd0b5d0bcd0b0.png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hyperlink" Target="http://mary2010.ucoz.ru/_si/0/86370705.jpg" TargetMode="External"/><Relationship Id="rId7" Type="http://schemas.openxmlformats.org/officeDocument/2006/relationships/image" Target="../media/image15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3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png"/><Relationship Id="rId7" Type="http://schemas.openxmlformats.org/officeDocument/2006/relationships/image" Target="../media/image49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8.jpeg"/><Relationship Id="rId5" Type="http://schemas.openxmlformats.org/officeDocument/2006/relationships/image" Target="../media/image47.png"/><Relationship Id="rId4" Type="http://schemas.openxmlformats.org/officeDocument/2006/relationships/image" Target="../media/image46.png"/><Relationship Id="rId9" Type="http://schemas.openxmlformats.org/officeDocument/2006/relationships/image" Target="../media/image5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6.gif"/><Relationship Id="rId7" Type="http://schemas.openxmlformats.org/officeDocument/2006/relationships/image" Target="../media/image18.jpeg"/><Relationship Id="rId2" Type="http://schemas.openxmlformats.org/officeDocument/2006/relationships/hyperlink" Target="&#1092;&#1086;&#1090;&#1086;%20&#1074;&#1080;&#1089;&#1090;&#1072;&#1074;&#1082;&#1080;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6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237288"/>
          </a:xfrm>
        </p:spPr>
        <p:txBody>
          <a:bodyPr/>
          <a:lstStyle/>
          <a:p>
            <a:pPr eaLnBrk="1" hangingPunct="1"/>
            <a:r>
              <a:rPr lang="uk-UA" sz="1400" dirty="0" smtClean="0">
                <a:solidFill>
                  <a:srgbClr val="800000"/>
                </a:solidFill>
              </a:rPr>
              <a:t/>
            </a:r>
            <a:br>
              <a:rPr lang="uk-UA" sz="1400" dirty="0" smtClean="0">
                <a:solidFill>
                  <a:srgbClr val="800000"/>
                </a:solidFill>
              </a:rPr>
            </a:br>
            <a:r>
              <a:rPr lang="uk-UA" sz="1400" dirty="0" smtClean="0">
                <a:solidFill>
                  <a:srgbClr val="800000"/>
                </a:solidFill>
              </a:rPr>
              <a:t/>
            </a:r>
            <a:br>
              <a:rPr lang="uk-UA" sz="1400" dirty="0" smtClean="0">
                <a:solidFill>
                  <a:srgbClr val="800000"/>
                </a:solidFill>
              </a:rPr>
            </a:br>
            <a:r>
              <a:rPr lang="uk-UA" sz="1400" dirty="0" smtClean="0">
                <a:solidFill>
                  <a:srgbClr val="800000"/>
                </a:solidFill>
              </a:rPr>
              <a:t/>
            </a:r>
            <a:br>
              <a:rPr lang="uk-UA" sz="1400" dirty="0" smtClean="0">
                <a:solidFill>
                  <a:srgbClr val="800000"/>
                </a:solidFill>
              </a:rPr>
            </a:br>
            <a:r>
              <a:rPr lang="uk-UA" sz="1400" dirty="0" smtClean="0">
                <a:solidFill>
                  <a:srgbClr val="800000"/>
                </a:solidFill>
              </a:rPr>
              <a:t/>
            </a:r>
            <a:br>
              <a:rPr lang="uk-UA" sz="1400" dirty="0" smtClean="0">
                <a:solidFill>
                  <a:srgbClr val="800000"/>
                </a:solidFill>
              </a:rPr>
            </a:br>
            <a:r>
              <a:rPr lang="uk-UA" sz="1400" dirty="0" smtClean="0">
                <a:solidFill>
                  <a:srgbClr val="800000"/>
                </a:solidFill>
              </a:rPr>
              <a:t/>
            </a:r>
            <a:br>
              <a:rPr lang="uk-UA" sz="1400" dirty="0" smtClean="0">
                <a:solidFill>
                  <a:srgbClr val="800000"/>
                </a:solidFill>
              </a:rPr>
            </a:br>
            <a:r>
              <a:rPr lang="uk-UA" sz="1400" dirty="0" smtClean="0">
                <a:solidFill>
                  <a:srgbClr val="800000"/>
                </a:solidFill>
              </a:rPr>
              <a:t/>
            </a:r>
            <a:br>
              <a:rPr lang="uk-UA" sz="1400" dirty="0" smtClean="0">
                <a:solidFill>
                  <a:srgbClr val="800000"/>
                </a:solidFill>
              </a:rPr>
            </a:br>
            <a:r>
              <a:rPr lang="uk-UA" sz="1400" dirty="0" smtClean="0">
                <a:solidFill>
                  <a:srgbClr val="800000"/>
                </a:solidFill>
              </a:rPr>
              <a:t/>
            </a:r>
            <a:br>
              <a:rPr lang="uk-UA" sz="1400" dirty="0" smtClean="0">
                <a:solidFill>
                  <a:srgbClr val="800000"/>
                </a:solidFill>
              </a:rPr>
            </a:br>
            <a:r>
              <a:rPr lang="uk-UA" sz="1400" dirty="0" smtClean="0">
                <a:solidFill>
                  <a:srgbClr val="800000"/>
                </a:solidFill>
              </a:rPr>
              <a:t/>
            </a:r>
            <a:br>
              <a:rPr lang="uk-UA" sz="1400" dirty="0" smtClean="0">
                <a:solidFill>
                  <a:srgbClr val="800000"/>
                </a:solidFill>
              </a:rPr>
            </a:br>
            <a:r>
              <a:rPr lang="uk-UA" sz="1400" dirty="0" smtClean="0">
                <a:solidFill>
                  <a:srgbClr val="800000"/>
                </a:solidFill>
              </a:rPr>
              <a:t/>
            </a:r>
            <a:br>
              <a:rPr lang="uk-UA" sz="1400" dirty="0" smtClean="0">
                <a:solidFill>
                  <a:srgbClr val="800000"/>
                </a:solidFill>
              </a:rPr>
            </a:br>
            <a:r>
              <a:rPr lang="uk-UA" sz="1400" dirty="0" smtClean="0">
                <a:solidFill>
                  <a:srgbClr val="800000"/>
                </a:solidFill>
              </a:rPr>
              <a:t/>
            </a:r>
            <a:br>
              <a:rPr lang="uk-UA" sz="1400" dirty="0" smtClean="0">
                <a:solidFill>
                  <a:srgbClr val="800000"/>
                </a:solidFill>
              </a:rPr>
            </a:br>
            <a:r>
              <a:rPr lang="uk-UA" sz="1400" dirty="0" smtClean="0">
                <a:solidFill>
                  <a:srgbClr val="800000"/>
                </a:solidFill>
              </a:rPr>
              <a:t/>
            </a:r>
            <a:br>
              <a:rPr lang="uk-UA" sz="1400" dirty="0" smtClean="0">
                <a:solidFill>
                  <a:srgbClr val="800000"/>
                </a:solidFill>
              </a:rPr>
            </a:br>
            <a:r>
              <a:rPr lang="uk-UA" sz="4800" b="1" dirty="0" smtClean="0">
                <a:solidFill>
                  <a:srgbClr val="800000"/>
                </a:solidFill>
              </a:rPr>
              <a:t>ПОРТФОЛІО</a:t>
            </a:r>
            <a:r>
              <a:rPr lang="uk-UA" sz="4800" b="1" i="1" dirty="0" smtClean="0">
                <a:solidFill>
                  <a:srgbClr val="800000"/>
                </a:solidFill>
              </a:rPr>
              <a:t> </a:t>
            </a:r>
            <a:r>
              <a:rPr lang="uk-UA" sz="4000" b="1" dirty="0" smtClean="0">
                <a:solidFill>
                  <a:srgbClr val="800000"/>
                </a:solidFill>
              </a:rPr>
              <a:t/>
            </a:r>
            <a:br>
              <a:rPr lang="uk-UA" sz="4000" b="1" dirty="0" smtClean="0">
                <a:solidFill>
                  <a:srgbClr val="800000"/>
                </a:solidFill>
              </a:rPr>
            </a:br>
            <a:r>
              <a:rPr lang="uk-UA" sz="2800" b="1" dirty="0" smtClean="0">
                <a:solidFill>
                  <a:srgbClr val="800000"/>
                </a:solidFill>
              </a:rPr>
              <a:t> бібліотекаря</a:t>
            </a:r>
            <a:br>
              <a:rPr lang="uk-UA" sz="2800" b="1" dirty="0" smtClean="0">
                <a:solidFill>
                  <a:srgbClr val="800000"/>
                </a:solidFill>
              </a:rPr>
            </a:br>
            <a:r>
              <a:rPr lang="uk-UA" sz="3200" b="1" i="1" dirty="0" err="1" smtClean="0">
                <a:solidFill>
                  <a:srgbClr val="800000"/>
                </a:solidFill>
              </a:rPr>
              <a:t>Рибіцької</a:t>
            </a:r>
            <a:r>
              <a:rPr lang="uk-UA" sz="3200" b="1" i="1" dirty="0" smtClean="0">
                <a:solidFill>
                  <a:srgbClr val="800000"/>
                </a:solidFill>
              </a:rPr>
              <a:t> </a:t>
            </a:r>
            <a:r>
              <a:rPr lang="uk-UA" sz="3200" b="1" i="1" dirty="0" smtClean="0">
                <a:solidFill>
                  <a:srgbClr val="800000"/>
                </a:solidFill>
              </a:rPr>
              <a:t>Наталії Климівни</a:t>
            </a:r>
            <a:r>
              <a:rPr lang="uk-UA" sz="2800" b="1" dirty="0" smtClean="0">
                <a:solidFill>
                  <a:srgbClr val="800000"/>
                </a:solidFill>
              </a:rPr>
              <a:t/>
            </a:r>
            <a:br>
              <a:rPr lang="uk-UA" sz="2800" b="1" dirty="0" smtClean="0">
                <a:solidFill>
                  <a:srgbClr val="800000"/>
                </a:solidFill>
              </a:rPr>
            </a:br>
            <a:r>
              <a:rPr lang="uk-UA" sz="2000" b="1" dirty="0" smtClean="0">
                <a:solidFill>
                  <a:srgbClr val="800000"/>
                </a:solidFill>
              </a:rPr>
              <a:t/>
            </a:r>
            <a:br>
              <a:rPr lang="uk-UA" sz="2000" b="1" dirty="0" smtClean="0">
                <a:solidFill>
                  <a:srgbClr val="800000"/>
                </a:solidFill>
              </a:rPr>
            </a:br>
            <a:r>
              <a:rPr lang="en-US" sz="2000" b="1" dirty="0" smtClean="0">
                <a:solidFill>
                  <a:schemeClr val="accent2"/>
                </a:solidFill>
              </a:rPr>
              <a:t/>
            </a:r>
            <a:br>
              <a:rPr lang="en-US" sz="2000" b="1" dirty="0" smtClean="0">
                <a:solidFill>
                  <a:schemeClr val="accent2"/>
                </a:solidFill>
              </a:rPr>
            </a:br>
            <a:endParaRPr lang="ru-RU" sz="1600" b="1" dirty="0" smtClean="0">
              <a:solidFill>
                <a:srgbClr val="800000"/>
              </a:solidFill>
            </a:endParaRPr>
          </a:p>
        </p:txBody>
      </p:sp>
      <p:pic>
        <p:nvPicPr>
          <p:cNvPr id="1026" name="Picture 2" descr="F:\для папок бібліотеки\норматинві бібліотека\книжки\images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572453"/>
            <a:ext cx="2592288" cy="2094569"/>
          </a:xfrm>
          <a:prstGeom prst="rect">
            <a:avLst/>
          </a:prstGeom>
          <a:noFill/>
        </p:spPr>
      </p:pic>
      <p:pic>
        <p:nvPicPr>
          <p:cNvPr id="1027" name="Picture 3" descr="F:\для папок бібліотеки\норматинві бібліотека\книжки\images (7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500042"/>
            <a:ext cx="2304256" cy="2356153"/>
          </a:xfrm>
          <a:prstGeom prst="rect">
            <a:avLst/>
          </a:prstGeom>
          <a:noFill/>
        </p:spPr>
      </p:pic>
      <p:pic>
        <p:nvPicPr>
          <p:cNvPr id="7" name="Рисунок 6" descr="D:\фотр з телеф. 23.12.24\20241004_130016_mfnr.jpg"/>
          <p:cNvPicPr/>
          <p:nvPr/>
        </p:nvPicPr>
        <p:blipFill>
          <a:blip r:embed="rId4" cstate="print"/>
          <a:srcRect l="18171" t="27256" r="24228" b="22714"/>
          <a:stretch>
            <a:fillRect/>
          </a:stretch>
        </p:blipFill>
        <p:spPr bwMode="auto">
          <a:xfrm>
            <a:off x="3357554" y="428604"/>
            <a:ext cx="2428892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ctrTitle"/>
          </p:nvPr>
        </p:nvSpPr>
        <p:spPr>
          <a:xfrm>
            <a:off x="2786063" y="500063"/>
            <a:ext cx="3214687" cy="500062"/>
          </a:xfrm>
        </p:spPr>
        <p:txBody>
          <a:bodyPr/>
          <a:lstStyle/>
          <a:p>
            <a:pPr eaLnBrk="1" hangingPunct="1"/>
            <a:r>
              <a:rPr lang="uk-UA" b="1" i="1" dirty="0" smtClean="0">
                <a:solidFill>
                  <a:schemeClr val="accent2"/>
                </a:solidFill>
              </a:rPr>
              <a:t>Мій девіз:</a:t>
            </a:r>
            <a:endParaRPr lang="ru-RU" i="1" dirty="0" smtClean="0"/>
          </a:p>
        </p:txBody>
      </p:sp>
      <p:sp>
        <p:nvSpPr>
          <p:cNvPr id="31746" name="Прямоугольник 6"/>
          <p:cNvSpPr>
            <a:spLocks noChangeArrowheads="1"/>
          </p:cNvSpPr>
          <p:nvPr/>
        </p:nvSpPr>
        <p:spPr bwMode="auto">
          <a:xfrm>
            <a:off x="2928938" y="1571625"/>
            <a:ext cx="33575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4000" b="1" i="1" dirty="0">
                <a:solidFill>
                  <a:srgbClr val="333399"/>
                </a:solidFill>
              </a:rPr>
              <a:t>Моє кредо: </a:t>
            </a:r>
            <a:endParaRPr lang="ru-RU" sz="4000" i="1" dirty="0"/>
          </a:p>
        </p:txBody>
      </p:sp>
      <p:sp>
        <p:nvSpPr>
          <p:cNvPr id="31747" name="Прямоугольник 15"/>
          <p:cNvSpPr>
            <a:spLocks noChangeArrowheads="1"/>
          </p:cNvSpPr>
          <p:nvPr/>
        </p:nvSpPr>
        <p:spPr bwMode="auto">
          <a:xfrm>
            <a:off x="428625" y="3857625"/>
            <a:ext cx="8895903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uk-UA" sz="2000" b="1" i="1" dirty="0">
                <a:solidFill>
                  <a:srgbClr val="800000"/>
                </a:solidFill>
              </a:rPr>
              <a:t>формування та вдосконалення інформаційної компетентності </a:t>
            </a:r>
          </a:p>
          <a:p>
            <a:r>
              <a:rPr lang="uk-UA" sz="2000" b="1" i="1" dirty="0">
                <a:solidFill>
                  <a:srgbClr val="800000"/>
                </a:solidFill>
              </a:rPr>
              <a:t>     користувачів бібліотеки;</a:t>
            </a:r>
          </a:p>
          <a:p>
            <a:pPr>
              <a:buFont typeface="Wingdings" pitchFamily="2" charset="2"/>
              <a:buChar char="v"/>
            </a:pPr>
            <a:r>
              <a:rPr lang="uk-UA" sz="2000" b="1" i="1" dirty="0">
                <a:solidFill>
                  <a:srgbClr val="800000"/>
                </a:solidFill>
              </a:rPr>
              <a:t> сприяння розвитку здібностей та інтересів читачів-школярів, </a:t>
            </a:r>
          </a:p>
          <a:p>
            <a:r>
              <a:rPr lang="uk-UA" sz="2000" b="1" i="1" dirty="0">
                <a:solidFill>
                  <a:srgbClr val="800000"/>
                </a:solidFill>
              </a:rPr>
              <a:t>     успішному засвоєнню ними навчальних програм;  </a:t>
            </a:r>
          </a:p>
          <a:p>
            <a:pPr>
              <a:buFont typeface="Wingdings" pitchFamily="2" charset="2"/>
              <a:buChar char="v"/>
            </a:pPr>
            <a:r>
              <a:rPr lang="uk-UA" sz="2000" b="1" i="1" dirty="0">
                <a:solidFill>
                  <a:srgbClr val="800000"/>
                </a:solidFill>
              </a:rPr>
              <a:t> формування вміння користуватися </a:t>
            </a:r>
            <a:r>
              <a:rPr lang="uk-UA" sz="2000" b="1" i="1" dirty="0" smtClean="0">
                <a:solidFill>
                  <a:srgbClr val="800000"/>
                </a:solidFill>
              </a:rPr>
              <a:t>бібліотекою </a:t>
            </a:r>
            <a:r>
              <a:rPr lang="uk-UA" sz="2000" b="1" i="1" dirty="0">
                <a:solidFill>
                  <a:srgbClr val="800000"/>
                </a:solidFill>
              </a:rPr>
              <a:t>та її послугами;</a:t>
            </a:r>
          </a:p>
          <a:p>
            <a:r>
              <a:rPr lang="uk-UA" sz="2000" b="1" i="1" dirty="0">
                <a:solidFill>
                  <a:srgbClr val="800000"/>
                </a:solidFill>
              </a:rPr>
              <a:t> </a:t>
            </a:r>
            <a:endParaRPr lang="ru-RU" sz="2000" i="1" dirty="0">
              <a:solidFill>
                <a:srgbClr val="800000"/>
              </a:solidFill>
            </a:endParaRPr>
          </a:p>
        </p:txBody>
      </p:sp>
      <p:sp>
        <p:nvSpPr>
          <p:cNvPr id="31749" name="Прямоугольник 17"/>
          <p:cNvSpPr>
            <a:spLocks noChangeArrowheads="1"/>
          </p:cNvSpPr>
          <p:nvPr/>
        </p:nvSpPr>
        <p:spPr bwMode="auto">
          <a:xfrm>
            <a:off x="1928813" y="1143000"/>
            <a:ext cx="53578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b="1" dirty="0">
                <a:solidFill>
                  <a:srgbClr val="000000"/>
                </a:solidFill>
              </a:rPr>
              <a:t> </a:t>
            </a:r>
            <a:r>
              <a:rPr lang="uk-UA" sz="2000" b="1" i="1" dirty="0">
                <a:solidFill>
                  <a:srgbClr val="800000"/>
                </a:solidFill>
              </a:rPr>
              <a:t>Ніколи  не зупинятись на досягнутому</a:t>
            </a:r>
            <a:endParaRPr lang="ru-RU" sz="2000" i="1" dirty="0">
              <a:solidFill>
                <a:srgbClr val="800000"/>
              </a:solidFill>
            </a:endParaRPr>
          </a:p>
        </p:txBody>
      </p:sp>
      <p:sp>
        <p:nvSpPr>
          <p:cNvPr id="31750" name="Прямоугольник 20"/>
          <p:cNvSpPr>
            <a:spLocks noChangeArrowheads="1"/>
          </p:cNvSpPr>
          <p:nvPr/>
        </p:nvSpPr>
        <p:spPr bwMode="auto">
          <a:xfrm>
            <a:off x="1857375" y="3214688"/>
            <a:ext cx="47863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4000" b="1">
                <a:solidFill>
                  <a:schemeClr val="accent2"/>
                </a:solidFill>
              </a:rPr>
              <a:t>Моє завдання:</a:t>
            </a:r>
            <a:endParaRPr lang="ru-RU" sz="4000"/>
          </a:p>
        </p:txBody>
      </p:sp>
      <p:pic>
        <p:nvPicPr>
          <p:cNvPr id="31751" name="Picture 5" descr="Картинка 23 из 1357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38" y="285750"/>
            <a:ext cx="195580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2" name="Picture 11" descr="63e88de767d6637a447f6d35f1be6d7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8" y="5507038"/>
            <a:ext cx="928687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3347864" y="2204864"/>
            <a:ext cx="63904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Боротись</a:t>
            </a:r>
            <a:r>
              <a:rPr lang="ru-RU" b="1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, </a:t>
            </a:r>
            <a:r>
              <a:rPr lang="ru-RU" b="1" i="1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шукати</a:t>
            </a:r>
            <a:r>
              <a:rPr lang="ru-RU" b="1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,</a:t>
            </a:r>
          </a:p>
          <a:p>
            <a:r>
              <a:rPr lang="ru-RU" b="1" i="1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Знайти</a:t>
            </a:r>
            <a:r>
              <a:rPr lang="ru-RU" b="1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, не </a:t>
            </a:r>
            <a:r>
              <a:rPr lang="ru-RU" b="1" i="1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здаватись</a:t>
            </a:r>
            <a:endParaRPr lang="ru-RU" b="1" i="1" kern="10" dirty="0" smtClean="0">
              <a:ln w="9525">
                <a:noFill/>
                <a:round/>
                <a:headEnd/>
                <a:tailEnd/>
              </a:ln>
              <a:solidFill>
                <a:srgbClr val="800000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  <a:p>
            <a:r>
              <a:rPr lang="ru-RU" b="1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І </a:t>
            </a:r>
            <a:r>
              <a:rPr lang="ru-RU" b="1" i="1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впевнено</a:t>
            </a:r>
            <a:r>
              <a:rPr lang="ru-RU" b="1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b="1" i="1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іти</a:t>
            </a:r>
            <a:endParaRPr lang="ru-RU" b="1" i="1" kern="10" dirty="0" smtClean="0">
              <a:ln w="9525">
                <a:noFill/>
                <a:round/>
                <a:headEnd/>
                <a:tailEnd/>
              </a:ln>
              <a:solidFill>
                <a:srgbClr val="800000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  <a:p>
            <a:r>
              <a:rPr lang="ru-RU" b="1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До </a:t>
            </a:r>
            <a:r>
              <a:rPr lang="ru-RU" b="1" i="1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своєї</a:t>
            </a:r>
            <a:r>
              <a:rPr lang="ru-RU" b="1" i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мети!</a:t>
            </a:r>
            <a:endParaRPr lang="ru-RU" b="1" i="1" kern="10" dirty="0">
              <a:ln w="9525">
                <a:noFill/>
                <a:round/>
                <a:headEnd/>
                <a:tailEnd/>
              </a:ln>
              <a:solidFill>
                <a:srgbClr val="800000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936625"/>
          </a:xfrm>
        </p:spPr>
        <p:txBody>
          <a:bodyPr/>
          <a:lstStyle/>
          <a:p>
            <a:pPr eaLnBrk="1" hangingPunct="1"/>
            <a:r>
              <a:rPr lang="uk-UA" b="1" i="1" dirty="0" smtClean="0">
                <a:solidFill>
                  <a:schemeClr val="accent2"/>
                </a:solidFill>
              </a:rPr>
              <a:t>Особисті дані</a:t>
            </a:r>
            <a:endParaRPr lang="ru-RU" b="1" i="1" dirty="0" smtClean="0">
              <a:solidFill>
                <a:schemeClr val="accent2"/>
              </a:solidFill>
            </a:endParaRPr>
          </a:p>
        </p:txBody>
      </p:sp>
      <p:graphicFrame>
        <p:nvGraphicFramePr>
          <p:cNvPr id="20603" name="Group 123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="" xmlns:p14="http://schemas.microsoft.com/office/powerpoint/2010/main" val="4110864143"/>
              </p:ext>
            </p:extLst>
          </p:nvPr>
        </p:nvGraphicFramePr>
        <p:xfrm>
          <a:off x="323528" y="1124744"/>
          <a:ext cx="5039171" cy="4082862"/>
        </p:xfrm>
        <a:graphic>
          <a:graphicData uri="http://schemas.openxmlformats.org/drawingml/2006/table">
            <a:tbl>
              <a:tblPr/>
              <a:tblGrid>
                <a:gridCol w="2139139"/>
                <a:gridCol w="2900032"/>
              </a:tblGrid>
              <a:tr h="549592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Рибіцька</a:t>
                      </a:r>
                      <a:r>
                        <a:rPr kumimoji="0" lang="uk-U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uk-U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Наталія </a:t>
                      </a:r>
                      <a:r>
                        <a:rPr kumimoji="0" lang="uk-U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Климівна</a:t>
                      </a:r>
                      <a:endParaRPr kumimoji="0" lang="uk-UA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4959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Дата народження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25.02.1981 р.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818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Посада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Шкільний бібліотекар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099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Закінчила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Волинський </a:t>
                      </a: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державний </a:t>
                      </a: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університет імені Лесі Українки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7443">
                <a:tc>
                  <a:txBody>
                    <a:bodyPr/>
                    <a:lstStyle/>
                    <a:p>
                      <a:r>
                        <a:rPr lang="uk-UA" sz="1600" b="1" dirty="0" smtClean="0"/>
                        <a:t>Спеціальність</a:t>
                      </a:r>
                      <a:endParaRPr lang="ru-RU" sz="1600" b="1" dirty="0"/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uk-UA" sz="1800" dirty="0" err="1" smtClean="0"/>
                        <a:t>“Соціальна</a:t>
                      </a:r>
                      <a:r>
                        <a:rPr lang="uk-UA" sz="1800" dirty="0" smtClean="0"/>
                        <a:t> педагогіка. Початкове </a:t>
                      </a:r>
                      <a:r>
                        <a:rPr lang="uk-UA" sz="1800" dirty="0" err="1" smtClean="0"/>
                        <a:t>навчання”</a:t>
                      </a:r>
                      <a:endParaRPr lang="ru-RU" sz="1800" dirty="0"/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744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Стаж </a:t>
                      </a:r>
                      <a:r>
                        <a:rPr kumimoji="0" lang="uk-UA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 років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                                                 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744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Бібліотечний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стаж</a:t>
                      </a: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років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2555" name="Picture 124" descr="63e88de767d6637a447f6d35f1be6d75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404664"/>
            <a:ext cx="935038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D:\фото ліцей\20231019_11061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1500174"/>
            <a:ext cx="2786082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>
          <a:xfrm>
            <a:off x="1142977" y="274638"/>
            <a:ext cx="6572274" cy="1296974"/>
          </a:xfrm>
        </p:spPr>
        <p:txBody>
          <a:bodyPr/>
          <a:lstStyle/>
          <a:p>
            <a:pPr eaLnBrk="1" hangingPunct="1"/>
            <a:r>
              <a:rPr lang="ru-RU" b="1" i="1" dirty="0" smtClean="0">
                <a:solidFill>
                  <a:srgbClr val="1703A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САМООСВІТА </a:t>
            </a:r>
            <a:br>
              <a:rPr lang="ru-RU" b="1" i="1" dirty="0" smtClean="0">
                <a:solidFill>
                  <a:srgbClr val="1703A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 smtClean="0">
                <a:solidFill>
                  <a:srgbClr val="1703A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ОНЛАЙН - КУРСИ</a:t>
            </a:r>
            <a:r>
              <a:rPr lang="uk-UA" i="1" dirty="0" smtClean="0">
                <a:solidFill>
                  <a:srgbClr val="002060"/>
                </a:solidFill>
              </a:rPr>
              <a:t> </a:t>
            </a:r>
            <a:endParaRPr lang="ru-RU" i="1" dirty="0" smtClean="0">
              <a:solidFill>
                <a:srgbClr val="002060"/>
              </a:solidFill>
            </a:endParaRPr>
          </a:p>
        </p:txBody>
      </p:sp>
      <p:pic>
        <p:nvPicPr>
          <p:cNvPr id="26626" name="Picture 7" descr="63e88de767d6637a447f6d35f1be6d75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516563"/>
            <a:ext cx="935037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йц\AppData\Local\Microsoft\Windows\Temporary Internet Files\Content.Word\IMG_20250317_11120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1357290" y="1571612"/>
            <a:ext cx="5940425" cy="4052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3" descr="C:\Users\Катя\Desktop\книжки\images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857760"/>
            <a:ext cx="233045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йц\AppData\Local\Microsoft\Windows\Temporary Internet Files\Content.Word\IMG_20250314_07405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1357290" y="357166"/>
            <a:ext cx="6429420" cy="460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>
          <a:xfrm>
            <a:off x="1476375" y="188913"/>
            <a:ext cx="7221538" cy="936625"/>
          </a:xfrm>
        </p:spPr>
        <p:txBody>
          <a:bodyPr/>
          <a:lstStyle/>
          <a:p>
            <a:pPr eaLnBrk="1" hangingPunct="1"/>
            <a:r>
              <a:rPr lang="uk-UA" b="1" i="1" dirty="0" smtClean="0">
                <a:solidFill>
                  <a:schemeClr val="accent2"/>
                </a:solidFill>
              </a:rPr>
              <a:t>Інформація про бібліотеку</a:t>
            </a:r>
            <a:endParaRPr lang="ru-RU" b="1" i="1" dirty="0" smtClean="0">
              <a:solidFill>
                <a:schemeClr val="accent2"/>
              </a:solidFill>
            </a:endParaRPr>
          </a:p>
        </p:txBody>
      </p:sp>
      <p:graphicFrame>
        <p:nvGraphicFramePr>
          <p:cNvPr id="26934" name="Group 310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755576" y="1188977"/>
          <a:ext cx="4021137" cy="2675565"/>
        </p:xfrm>
        <a:graphic>
          <a:graphicData uri="http://schemas.openxmlformats.org/drawingml/2006/table">
            <a:tbl>
              <a:tblPr/>
              <a:tblGrid>
                <a:gridCol w="3097212"/>
                <a:gridCol w="923925"/>
              </a:tblGrid>
              <a:tr h="382588">
                <a:tc>
                  <a:txBody>
                    <a:bodyPr/>
                    <a:lstStyle/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Підручники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Методична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692">
                <a:tc>
                  <a:txBody>
                    <a:bodyPr/>
                    <a:lstStyle/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Художня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Науково-популярна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Словниково-довідкова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Література іншого характеру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1938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Загальний фонд</a:t>
                      </a:r>
                      <a:endParaRPr kumimoji="0" lang="uk-U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7993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6923" name="Group 299"/>
          <p:cNvGraphicFramePr>
            <a:graphicFrameLocks noGrp="1"/>
          </p:cNvGraphicFramePr>
          <p:nvPr>
            <p:ph sz="half" idx="2"/>
            <p:extLst/>
          </p:nvPr>
        </p:nvGraphicFramePr>
        <p:xfrm>
          <a:off x="5087144" y="1127363"/>
          <a:ext cx="3389308" cy="3468720"/>
        </p:xfrm>
        <a:graphic>
          <a:graphicData uri="http://schemas.openxmlformats.org/drawingml/2006/table">
            <a:tbl>
              <a:tblPr/>
              <a:tblGrid>
                <a:gridCol w="2336906"/>
                <a:gridCol w="1052402"/>
              </a:tblGrid>
              <a:tr h="408505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Основні показники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70400">
                <a:tc>
                  <a:txBody>
                    <a:bodyPr/>
                    <a:lstStyle/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Кількість читачів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3899">
                <a:tc>
                  <a:txBody>
                    <a:bodyPr/>
                    <a:lstStyle/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Кількість відвідувань</a:t>
                      </a: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за рік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0400">
                <a:tc>
                  <a:txBody>
                    <a:bodyPr/>
                    <a:lstStyle/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Книговидача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1254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6514">
                <a:tc>
                  <a:txBody>
                    <a:bodyPr/>
                    <a:lstStyle/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Читаність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8,49</a:t>
                      </a:r>
                      <a:endParaRPr lang="ru-RU" dirty="0"/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3899">
                <a:tc>
                  <a:txBody>
                    <a:bodyPr/>
                    <a:lstStyle/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Книгозабезпеченість</a:t>
                      </a: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одного учня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dirty="0" smtClean="0"/>
                        <a:t>99,95</a:t>
                      </a:r>
                      <a:endParaRPr lang="ru-RU" dirty="0" smtClean="0"/>
                    </a:p>
                    <a:p>
                      <a:pPr algn="ctr"/>
                      <a:endParaRPr lang="ru-RU" dirty="0"/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495">
                <a:tc>
                  <a:txBody>
                    <a:bodyPr/>
                    <a:lstStyle/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Книгообіг</a:t>
                      </a:r>
                      <a:r>
                        <a:rPr kumimoji="0" lang="uk-UA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aseline="0" dirty="0" smtClean="0"/>
                        <a:t>256,78</a:t>
                      </a:r>
                      <a:endParaRPr lang="ru-RU" dirty="0"/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5653" name="Picture 306" descr="63e88de767d6637a447f6d35f1be6d75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516563"/>
            <a:ext cx="935037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:\фото ліцей\20231012_10084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4071942"/>
            <a:ext cx="3643338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545891170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pPr eaLnBrk="1" hangingPunct="1"/>
            <a:r>
              <a:rPr lang="uk-UA" sz="4000" b="1" i="1" dirty="0" smtClean="0">
                <a:solidFill>
                  <a:srgbClr val="002060"/>
                </a:solidFill>
              </a:rPr>
              <a:t>Участь у конкурсах</a:t>
            </a:r>
            <a:endParaRPr lang="ru-RU" sz="4000" b="1" i="1" dirty="0" smtClean="0">
              <a:solidFill>
                <a:srgbClr val="002060"/>
              </a:solidFill>
            </a:endParaRPr>
          </a:p>
        </p:txBody>
      </p:sp>
      <p:pic>
        <p:nvPicPr>
          <p:cNvPr id="28674" name="Picture 7" descr="63e88de767d6637a447f6d35f1be6d75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516563"/>
            <a:ext cx="935037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Прямоугольник 12"/>
          <p:cNvSpPr>
            <a:spLocks noChangeArrowheads="1"/>
          </p:cNvSpPr>
          <p:nvPr/>
        </p:nvSpPr>
        <p:spPr bwMode="auto">
          <a:xfrm>
            <a:off x="4139952" y="3244850"/>
            <a:ext cx="482453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uk-UA" dirty="0" smtClean="0">
              <a:solidFill>
                <a:srgbClr val="800000"/>
              </a:solidFill>
            </a:endParaRPr>
          </a:p>
          <a:p>
            <a:endParaRPr lang="uk-UA" b="1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  <p:pic>
        <p:nvPicPr>
          <p:cNvPr id="28678" name="Picture 6" descr="Картинка 52 из 52611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l="2846" t="7895" r="4971" b="6851"/>
          <a:stretch>
            <a:fillRect/>
          </a:stretch>
        </p:blipFill>
        <p:spPr bwMode="auto">
          <a:xfrm>
            <a:off x="5715000" y="1071563"/>
            <a:ext cx="2674938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D:\фото ліцей\20230921_13530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1000108"/>
            <a:ext cx="2970215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D:\фото ліцей\20231020_08594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3429000"/>
            <a:ext cx="2714644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D:\фотр з телеф. 23.12.24\20241023_105028_mfnr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28926" y="4214818"/>
            <a:ext cx="2952750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D:\фото ліцей\20231013_112439_mfnr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86446" y="3071810"/>
            <a:ext cx="2928940" cy="2000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D:\фотр з телеф. 23.12.24\20241121_121832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86116" y="1214422"/>
            <a:ext cx="2997200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42910" y="714356"/>
            <a:ext cx="8229600" cy="1656184"/>
          </a:xfrm>
        </p:spPr>
        <p:txBody>
          <a:bodyPr>
            <a:normAutofit fontScale="90000"/>
          </a:bodyPr>
          <a:lstStyle/>
          <a:p>
            <a:pPr algn="l"/>
            <a:r>
              <a:rPr lang="uk-UA" dirty="0" smtClean="0"/>
              <a:t> </a:t>
            </a:r>
            <a:r>
              <a:rPr lang="uk-UA" sz="4000" b="1" i="1" dirty="0" smtClean="0">
                <a:solidFill>
                  <a:schemeClr val="accent6"/>
                </a:solidFill>
              </a:rPr>
              <a:t>Формування читацьких інтересів</a:t>
            </a:r>
            <a:r>
              <a:rPr lang="uk-UA" sz="2700" b="1" i="1" dirty="0" smtClean="0">
                <a:solidFill>
                  <a:schemeClr val="accent6"/>
                </a:solidFill>
              </a:rPr>
              <a:t/>
            </a:r>
            <a:br>
              <a:rPr lang="uk-UA" sz="2700" b="1" i="1" dirty="0" smtClean="0">
                <a:solidFill>
                  <a:schemeClr val="accent6"/>
                </a:solidFill>
              </a:rPr>
            </a:br>
            <a:r>
              <a:rPr lang="uk-UA" sz="2000" b="1" dirty="0" smtClean="0">
                <a:solidFill>
                  <a:srgbClr val="800000"/>
                </a:solidFill>
              </a:rPr>
              <a:t>Популяризація літератури рідного краю:</a:t>
            </a:r>
            <a:br>
              <a:rPr lang="uk-UA" sz="2000" b="1" dirty="0" smtClean="0">
                <a:solidFill>
                  <a:srgbClr val="800000"/>
                </a:solidFill>
              </a:rPr>
            </a:br>
            <a:r>
              <a:rPr lang="uk-UA" sz="2200" dirty="0" smtClean="0">
                <a:solidFill>
                  <a:srgbClr val="800000"/>
                </a:solidFill>
              </a:rPr>
              <a:t>- огляд книг творчості Т.Г.Шевченка;</a:t>
            </a:r>
            <a:br>
              <a:rPr lang="uk-UA" sz="2200" dirty="0" smtClean="0">
                <a:solidFill>
                  <a:srgbClr val="800000"/>
                </a:solidFill>
              </a:rPr>
            </a:br>
            <a:r>
              <a:rPr lang="uk-UA" sz="2200" dirty="0" smtClean="0">
                <a:solidFill>
                  <a:srgbClr val="800000"/>
                </a:solidFill>
              </a:rPr>
              <a:t>- презентації нових надходжень до бібліотеки ;</a:t>
            </a:r>
            <a:br>
              <a:rPr lang="uk-UA" sz="2200" dirty="0" smtClean="0">
                <a:solidFill>
                  <a:srgbClr val="800000"/>
                </a:solidFill>
              </a:rPr>
            </a:br>
            <a:r>
              <a:rPr lang="uk-UA" sz="2200" dirty="0" smtClean="0">
                <a:solidFill>
                  <a:srgbClr val="800000"/>
                </a:solidFill>
              </a:rPr>
              <a:t>- створення патріотичних виробів своїми руками;</a:t>
            </a:r>
            <a:br>
              <a:rPr lang="uk-UA" sz="2200" dirty="0" smtClean="0">
                <a:solidFill>
                  <a:srgbClr val="800000"/>
                </a:solidFill>
              </a:rPr>
            </a:br>
            <a:r>
              <a:rPr lang="uk-UA" sz="2200" dirty="0" smtClean="0">
                <a:solidFill>
                  <a:srgbClr val="800000"/>
                </a:solidFill>
              </a:rPr>
              <a:t/>
            </a:r>
            <a:br>
              <a:rPr lang="uk-UA" sz="2200" dirty="0" smtClean="0">
                <a:solidFill>
                  <a:srgbClr val="800000"/>
                </a:solidFill>
              </a:rPr>
            </a:br>
            <a:endParaRPr lang="uk-UA" sz="2700" b="1" i="1" dirty="0">
              <a:solidFill>
                <a:srgbClr val="800000"/>
              </a:solidFill>
            </a:endParaRPr>
          </a:p>
        </p:txBody>
      </p:sp>
      <p:pic>
        <p:nvPicPr>
          <p:cNvPr id="9" name="Рисунок 8" descr="D:\фото ліцей\20230308_120854_mfnr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3098006" y="3545675"/>
            <a:ext cx="3019426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D:\фото ліцей\20231020_11560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214554"/>
            <a:ext cx="2928958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D:\фотр з телеф. 23.12.24\20241121_122341_mfnr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4429132"/>
            <a:ext cx="2930525" cy="2197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D:\фотр з телеф. 23.12.24\20241017_12415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8" y="2500306"/>
            <a:ext cx="3006726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3600" b="1" i="1" dirty="0" smtClean="0">
                <a:solidFill>
                  <a:schemeClr val="accent6"/>
                </a:solidFill>
              </a:rPr>
              <a:t>Формування читацьких інтересів та робота з обдарованими дітьми:</a:t>
            </a:r>
            <a:endParaRPr lang="ru-RU" sz="3600" dirty="0"/>
          </a:p>
        </p:txBody>
      </p:sp>
      <p:pic>
        <p:nvPicPr>
          <p:cNvPr id="4" name="Содержимое 3" descr="D:\фотр з телеф. 23.12.24\20241016_111633_mfnr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553542" y="2375624"/>
            <a:ext cx="3143273" cy="2535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D:\фотр з телеф. 23.12.24\20241016_12165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30953" y="2055007"/>
            <a:ext cx="2724150" cy="204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:\фотр з телеф. 23.12.24\20241015_13175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3286124"/>
            <a:ext cx="3214710" cy="266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332656"/>
            <a:ext cx="8229600" cy="2808312"/>
          </a:xfrm>
        </p:spPr>
        <p:txBody>
          <a:bodyPr/>
          <a:lstStyle/>
          <a:p>
            <a:pPr algn="l"/>
            <a:r>
              <a:rPr lang="uk-UA" sz="2800" i="1" dirty="0" smtClean="0">
                <a:solidFill>
                  <a:srgbClr val="C00000"/>
                </a:solidFill>
              </a:rPr>
              <a:t/>
            </a:r>
            <a:br>
              <a:rPr lang="uk-UA" sz="2800" i="1" dirty="0" smtClean="0">
                <a:solidFill>
                  <a:srgbClr val="C00000"/>
                </a:solidFill>
              </a:rPr>
            </a:br>
            <a:r>
              <a:rPr lang="uk-UA" sz="2800" i="1" dirty="0" smtClean="0">
                <a:solidFill>
                  <a:srgbClr val="C00000"/>
                </a:solidFill>
              </a:rPr>
              <a:t/>
            </a:r>
            <a:br>
              <a:rPr lang="uk-UA" sz="2800" i="1" dirty="0" smtClean="0">
                <a:solidFill>
                  <a:srgbClr val="C00000"/>
                </a:solidFill>
              </a:rPr>
            </a:br>
            <a:r>
              <a:rPr lang="uk-UA" sz="2800" b="1" i="1" dirty="0" smtClean="0">
                <a:solidFill>
                  <a:schemeClr val="accent6"/>
                </a:solidFill>
              </a:rPr>
              <a:t>Основні завдання, які поставила перед собою, як бібліотекар:</a:t>
            </a:r>
            <a:r>
              <a:rPr lang="uk-UA" sz="2800" b="1" dirty="0" smtClean="0">
                <a:solidFill>
                  <a:schemeClr val="accent6"/>
                </a:solidFill>
                <a:latin typeface="Times New Roman" pitchFamily="18" charset="0"/>
              </a:rPr>
              <a:t> </a:t>
            </a:r>
            <a:r>
              <a:rPr lang="uk-UA" sz="2800" b="1" dirty="0" smtClean="0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uk-UA" sz="28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uk-UA" sz="2000" b="1" dirty="0" smtClean="0">
                <a:solidFill>
                  <a:srgbClr val="800000"/>
                </a:solidFill>
                <a:latin typeface="Times New Roman" pitchFamily="18" charset="0"/>
              </a:rPr>
              <a:t>- </a:t>
            </a:r>
            <a:r>
              <a:rPr lang="uk-UA" sz="2000" dirty="0" smtClean="0">
                <a:solidFill>
                  <a:srgbClr val="800000"/>
                </a:solidFill>
                <a:latin typeface="Times New Roman" pitchFamily="18" charset="0"/>
              </a:rPr>
              <a:t>виховання духовно багатої особистості;</a:t>
            </a:r>
            <a:br>
              <a:rPr lang="uk-UA" sz="2000" dirty="0" smtClean="0">
                <a:solidFill>
                  <a:srgbClr val="800000"/>
                </a:solidFill>
                <a:latin typeface="Times New Roman" pitchFamily="18" charset="0"/>
              </a:rPr>
            </a:br>
            <a:r>
              <a:rPr lang="uk-UA" sz="2000" dirty="0" smtClean="0">
                <a:solidFill>
                  <a:srgbClr val="800000"/>
                </a:solidFill>
                <a:latin typeface="Times New Roman" pitchFamily="18" charset="0"/>
              </a:rPr>
              <a:t>- виховання інформаційної культури, постійного прагнення до </a:t>
            </a:r>
            <a:br>
              <a:rPr lang="uk-UA" sz="2000" dirty="0" smtClean="0">
                <a:solidFill>
                  <a:srgbClr val="800000"/>
                </a:solidFill>
                <a:latin typeface="Times New Roman" pitchFamily="18" charset="0"/>
              </a:rPr>
            </a:br>
            <a:r>
              <a:rPr lang="uk-UA" sz="2000" dirty="0" smtClean="0">
                <a:solidFill>
                  <a:srgbClr val="800000"/>
                </a:solidFill>
                <a:latin typeface="Times New Roman" pitchFamily="18" charset="0"/>
              </a:rPr>
              <a:t>пошуку інформації учнів початкової школи; </a:t>
            </a:r>
            <a:br>
              <a:rPr lang="uk-UA" sz="2000" dirty="0" smtClean="0">
                <a:solidFill>
                  <a:srgbClr val="800000"/>
                </a:solidFill>
                <a:latin typeface="Times New Roman" pitchFamily="18" charset="0"/>
              </a:rPr>
            </a:br>
            <a:r>
              <a:rPr lang="uk-UA" sz="2000" dirty="0" smtClean="0">
                <a:solidFill>
                  <a:srgbClr val="800000"/>
                </a:solidFill>
                <a:latin typeface="Times New Roman" pitchFamily="18" charset="0"/>
              </a:rPr>
              <a:t>- бібліотечно-бібліографічна грамотність учня;</a:t>
            </a:r>
            <a:br>
              <a:rPr lang="uk-UA" sz="2000" dirty="0" smtClean="0">
                <a:solidFill>
                  <a:srgbClr val="800000"/>
                </a:solidFill>
                <a:latin typeface="Times New Roman" pitchFamily="18" charset="0"/>
              </a:rPr>
            </a:br>
            <a:r>
              <a:rPr lang="uk-UA" sz="2000" dirty="0" smtClean="0">
                <a:solidFill>
                  <a:srgbClr val="800000"/>
                </a:solidFill>
                <a:latin typeface="Times New Roman" pitchFamily="18" charset="0"/>
              </a:rPr>
              <a:t>- упровадження інноваційних технологій;</a:t>
            </a:r>
            <a:br>
              <a:rPr lang="uk-UA" sz="2000" dirty="0" smtClean="0">
                <a:solidFill>
                  <a:srgbClr val="800000"/>
                </a:solidFill>
                <a:latin typeface="Times New Roman" pitchFamily="18" charset="0"/>
              </a:rPr>
            </a:br>
            <a:r>
              <a:rPr lang="uk-UA" sz="2000" dirty="0" smtClean="0">
                <a:solidFill>
                  <a:srgbClr val="800000"/>
                </a:solidFill>
                <a:latin typeface="Times New Roman" pitchFamily="18" charset="0"/>
              </a:rPr>
              <a:t>- довести бібліотечні нововведення до користувача. </a:t>
            </a:r>
            <a:r>
              <a:rPr lang="uk-UA" sz="2800" i="1" dirty="0" smtClean="0">
                <a:solidFill>
                  <a:srgbClr val="800000"/>
                </a:solidFill>
              </a:rPr>
              <a:t/>
            </a:r>
            <a:br>
              <a:rPr lang="uk-UA" sz="2800" i="1" dirty="0" smtClean="0">
                <a:solidFill>
                  <a:srgbClr val="800000"/>
                </a:solidFill>
              </a:rPr>
            </a:br>
            <a:r>
              <a:rPr lang="uk-UA" sz="3600" i="1" dirty="0" smtClean="0">
                <a:solidFill>
                  <a:srgbClr val="C00000"/>
                </a:solidFill>
              </a:rPr>
              <a:t/>
            </a:r>
            <a:br>
              <a:rPr lang="uk-UA" sz="3600" i="1" dirty="0" smtClean="0">
                <a:solidFill>
                  <a:srgbClr val="C00000"/>
                </a:solidFill>
              </a:rPr>
            </a:br>
            <a:endParaRPr lang="ru-RU" sz="3600" dirty="0" smtClean="0"/>
          </a:p>
        </p:txBody>
      </p:sp>
      <p:pic>
        <p:nvPicPr>
          <p:cNvPr id="10" name="Рисунок 9" descr="D:\фотр з телеф. 23.12.24\20241107_131755_mfnr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701756" y="3370418"/>
            <a:ext cx="2971801" cy="237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йц\AppData\Local\Microsoft\Windows\Temporary Internet Files\Content.Word\IMG_20250129_13565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2928934"/>
            <a:ext cx="3000396" cy="2428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D:\фото ліцей\20221014_14225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500438"/>
            <a:ext cx="2709864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866330"/>
          </a:xfrm>
        </p:spPr>
        <p:txBody>
          <a:bodyPr/>
          <a:lstStyle/>
          <a:p>
            <a:pPr algn="l"/>
            <a:r>
              <a:rPr lang="uk-UA" sz="2400" b="1" i="1" dirty="0" smtClean="0">
                <a:solidFill>
                  <a:schemeClr val="accent6"/>
                </a:solidFill>
              </a:rPr>
              <a:t>Шляхи реалізації завдань:</a:t>
            </a:r>
            <a:r>
              <a:rPr lang="uk-UA" sz="2400" i="1" dirty="0" smtClean="0">
                <a:solidFill>
                  <a:srgbClr val="C00000"/>
                </a:solidFill>
              </a:rPr>
              <a:t/>
            </a:r>
            <a:br>
              <a:rPr lang="uk-UA" sz="2400" i="1" dirty="0" smtClean="0">
                <a:solidFill>
                  <a:srgbClr val="C00000"/>
                </a:solidFill>
              </a:rPr>
            </a:br>
            <a:r>
              <a:rPr lang="uk-UA" sz="2000" dirty="0" smtClean="0">
                <a:solidFill>
                  <a:srgbClr val="800000"/>
                </a:solidFill>
              </a:rPr>
              <a:t> - оновлення та поповнення книжкового фонду, яке відповідає сучасним вимогам виховання компетентного читача;</a:t>
            </a:r>
            <a:br>
              <a:rPr lang="uk-UA" sz="2000" dirty="0" smtClean="0">
                <a:solidFill>
                  <a:srgbClr val="800000"/>
                </a:solidFill>
              </a:rPr>
            </a:br>
            <a:r>
              <a:rPr lang="uk-UA" sz="2000" dirty="0" smtClean="0">
                <a:solidFill>
                  <a:srgbClr val="800000"/>
                </a:solidFill>
              </a:rPr>
              <a:t>- виявлення і розвиток читацьких інтересів ;</a:t>
            </a:r>
            <a:br>
              <a:rPr lang="uk-UA" sz="2000" dirty="0" smtClean="0">
                <a:solidFill>
                  <a:srgbClr val="800000"/>
                </a:solidFill>
              </a:rPr>
            </a:br>
            <a:r>
              <a:rPr lang="uk-UA" sz="2000" dirty="0" smtClean="0">
                <a:solidFill>
                  <a:srgbClr val="800000"/>
                </a:solidFill>
              </a:rPr>
              <a:t>- індивідуальне керівництво читанням;</a:t>
            </a:r>
            <a:br>
              <a:rPr lang="uk-UA" sz="2000" dirty="0" smtClean="0">
                <a:solidFill>
                  <a:srgbClr val="800000"/>
                </a:solidFill>
              </a:rPr>
            </a:br>
            <a:r>
              <a:rPr lang="uk-UA" sz="2000" dirty="0" smtClean="0">
                <a:solidFill>
                  <a:srgbClr val="800000"/>
                </a:solidFill>
              </a:rPr>
              <a:t>- індивідуальна направленість щодо інформування користувачів з використанням новітніх інформаційних технологій.</a:t>
            </a:r>
            <a:endParaRPr lang="ru-RU" sz="2400" dirty="0" smtClean="0">
              <a:solidFill>
                <a:srgbClr val="800000"/>
              </a:solidFill>
            </a:endParaRPr>
          </a:p>
        </p:txBody>
      </p:sp>
      <p:pic>
        <p:nvPicPr>
          <p:cNvPr id="7" name="Рисунок 6" descr="D:\фотр з телеф. 23.12.24\20241017_12415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571876"/>
            <a:ext cx="2928958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D:\фотр з телеф. 23.12.24\20241017_12452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2928934"/>
            <a:ext cx="3163893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D:\фото ліцей\20230308_10153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179354" y="3036092"/>
            <a:ext cx="2928959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8"/>
          <p:cNvSpPr>
            <a:spLocks noGrp="1" noChangeArrowheads="1"/>
          </p:cNvSpPr>
          <p:nvPr>
            <p:ph type="title"/>
          </p:nvPr>
        </p:nvSpPr>
        <p:spPr>
          <a:xfrm>
            <a:off x="1619250" y="274638"/>
            <a:ext cx="5881688" cy="850900"/>
          </a:xfrm>
        </p:spPr>
        <p:txBody>
          <a:bodyPr/>
          <a:lstStyle/>
          <a:p>
            <a:pPr eaLnBrk="1" hangingPunct="1"/>
            <a:r>
              <a:rPr lang="uk-UA" b="1" i="1" dirty="0" smtClean="0">
                <a:solidFill>
                  <a:schemeClr val="accent2"/>
                </a:solidFill>
              </a:rPr>
              <a:t>    Масові заходи</a:t>
            </a:r>
            <a:endParaRPr lang="ru-RU" b="1" i="1" dirty="0" smtClean="0">
              <a:solidFill>
                <a:schemeClr val="accent2"/>
              </a:solidFill>
            </a:endParaRPr>
          </a:p>
        </p:txBody>
      </p:sp>
      <p:pic>
        <p:nvPicPr>
          <p:cNvPr id="30722" name="Picture 12" descr="63e88de767d6637a447f6d35f1be6d75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516563"/>
            <a:ext cx="935037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Прямоугольник 9"/>
          <p:cNvSpPr>
            <a:spLocks noChangeArrowheads="1"/>
          </p:cNvSpPr>
          <p:nvPr/>
        </p:nvSpPr>
        <p:spPr bwMode="auto">
          <a:xfrm>
            <a:off x="1692275" y="5445125"/>
            <a:ext cx="41433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b="1">
                <a:solidFill>
                  <a:srgbClr val="000000"/>
                </a:solidFill>
              </a:rPr>
              <a:t> </a:t>
            </a:r>
            <a:r>
              <a:rPr lang="uk-UA" b="1" i="1">
                <a:solidFill>
                  <a:srgbClr val="000000"/>
                </a:solidFill>
              </a:rPr>
              <a:t> </a:t>
            </a:r>
            <a:endParaRPr lang="ru-RU"/>
          </a:p>
        </p:txBody>
      </p:sp>
      <p:pic>
        <p:nvPicPr>
          <p:cNvPr id="10" name="Рисунок 9" descr="D:\фотр з телеф. 23.12.24\20241122_135234_mfnr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1000108"/>
            <a:ext cx="3767143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D:\фотр з телеф. 23.12.24\20241107_132428_mfnr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000108"/>
            <a:ext cx="3798900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:\фото ліцей\20231020_11514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393536" y="3893348"/>
            <a:ext cx="2571769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F:\IMG_20170217_132314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57290" y="3643314"/>
            <a:ext cx="4071966" cy="2564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D:\фотр з телеф. 23.12.24\20241122_135234_mfnr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1000108"/>
            <a:ext cx="3767143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D:\фотр з телеф. 23.12.24\20241121_122420_mfnr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785786" y="642918"/>
            <a:ext cx="3071834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D:\фото ліцей\20221021_14414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170746" y="3615940"/>
            <a:ext cx="3071835" cy="2697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F:\DSC0792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3571876"/>
            <a:ext cx="3571900" cy="2828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F:\DSC0791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428604"/>
            <a:ext cx="3729277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43570" y="428604"/>
            <a:ext cx="2062862" cy="7687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1214422"/>
            <a:ext cx="3119663" cy="58163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7554" y="1785926"/>
            <a:ext cx="2871500" cy="1624799"/>
          </a:xfrm>
          <a:prstGeom prst="rect">
            <a:avLst/>
          </a:prstGeom>
        </p:spPr>
      </p:pic>
      <p:pic>
        <p:nvPicPr>
          <p:cNvPr id="10" name="Рисунок 9" descr="D:\фотр з телеф. 23.12.24\20241023_12322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3500438"/>
            <a:ext cx="3524250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D:\фотр з телеф. 23.12.24\20241121_111214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48" y="3571876"/>
            <a:ext cx="3806825" cy="2855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D:\фото ліцей\20230308_101438.jpg"/>
          <p:cNvPicPr/>
          <p:nvPr/>
        </p:nvPicPr>
        <p:blipFill>
          <a:blip r:embed="rId7" cstate="print"/>
          <a:srcRect l="13628"/>
          <a:stretch>
            <a:fillRect/>
          </a:stretch>
        </p:blipFill>
        <p:spPr bwMode="auto">
          <a:xfrm rot="5400000">
            <a:off x="512342" y="559172"/>
            <a:ext cx="3068630" cy="2664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625323658"/>
      </p:ext>
    </p:extLst>
  </p:cSld>
  <p:clrMapOvr>
    <a:masterClrMapping/>
  </p:clrMapOvr>
  <p:transition spd="slow">
    <p:wedg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760" y="332656"/>
            <a:ext cx="4598506" cy="45584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8536" y="908719"/>
            <a:ext cx="3271822" cy="76903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4705" y="1797977"/>
            <a:ext cx="2530059" cy="56697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29865" y="2498783"/>
            <a:ext cx="2951727" cy="1251099"/>
          </a:xfrm>
          <a:prstGeom prst="rect">
            <a:avLst/>
          </a:prstGeom>
        </p:spPr>
      </p:pic>
      <p:pic>
        <p:nvPicPr>
          <p:cNvPr id="12" name="Рисунок 11" descr="D:\фотр з телеф. 23.12.24\20241015_130755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4000504"/>
            <a:ext cx="2895600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D:\фотр з телеф. 23.12.24\20241015_132557_mfnr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9124" y="3929066"/>
            <a:ext cx="3136900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D:\фотр з телеф. 23.12.24\20241016_122558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29322" y="1214422"/>
            <a:ext cx="2930524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D:\фотр з телеф. 23.12.24\20241016_114542_mfnr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7158" y="1214422"/>
            <a:ext cx="2857520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692753553"/>
      </p:ext>
    </p:extLst>
  </p:cSld>
  <p:clrMapOvr>
    <a:masterClrMapping/>
  </p:clrMapOvr>
  <p:transition spd="slow">
    <p:wedg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776" y="332656"/>
            <a:ext cx="6186652" cy="1229592"/>
          </a:xfrm>
          <a:prstGeom prst="rect">
            <a:avLst/>
          </a:prstGeom>
        </p:spPr>
      </p:pic>
      <p:pic>
        <p:nvPicPr>
          <p:cNvPr id="10" name="Рисунок 9" descr="D:\фотр з телеф. 23.12.24\20241016_12170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124588" y="2447916"/>
            <a:ext cx="3009900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D:\фотр з телеф. 23.12.24\20241017_12425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714752"/>
            <a:ext cx="3406775" cy="255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D:\фотр з телеф. 23.12.24\20241023_12200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3338904" y="2661832"/>
            <a:ext cx="3578225" cy="2683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D:\фотр з телеф. 23.12.24\20241107_131805_mfnr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42790" y="726731"/>
            <a:ext cx="323850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620843393"/>
      </p:ext>
    </p:extLst>
  </p:cSld>
  <p:clrMapOvr>
    <a:masterClrMapping/>
  </p:clrMapOvr>
  <p:transition spd="slow">
    <p:wedg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>
          <a:xfrm>
            <a:off x="1259632" y="0"/>
            <a:ext cx="7283450" cy="850900"/>
          </a:xfrm>
        </p:spPr>
        <p:txBody>
          <a:bodyPr/>
          <a:lstStyle/>
          <a:p>
            <a:pPr eaLnBrk="1" hangingPunct="1"/>
            <a:r>
              <a:rPr lang="uk-UA" b="1" i="1" dirty="0" smtClean="0">
                <a:solidFill>
                  <a:schemeClr val="accent2"/>
                </a:solidFill>
              </a:rPr>
              <a:t>Книжкові виставки</a:t>
            </a:r>
            <a:endParaRPr lang="ru-RU" b="1" i="1" dirty="0" smtClean="0">
              <a:solidFill>
                <a:schemeClr val="accent2"/>
              </a:solidFill>
            </a:endParaRPr>
          </a:p>
        </p:txBody>
      </p:sp>
      <p:sp>
        <p:nvSpPr>
          <p:cNvPr id="32770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836712"/>
            <a:ext cx="8229600" cy="485775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uk-UA" sz="2000" b="1" dirty="0" smtClean="0">
                <a:hlinkClick r:id="rId2" action="ppaction://hlinkfile"/>
              </a:rPr>
              <a:t>Зразки книжкових виставок</a:t>
            </a:r>
            <a:endParaRPr lang="ru-RU" sz="2000" b="1" dirty="0" smtClean="0"/>
          </a:p>
        </p:txBody>
      </p:sp>
      <p:pic>
        <p:nvPicPr>
          <p:cNvPr id="32771" name="Picture 11" descr="63e88de767d6637a447f6d35f1be6d7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5572125"/>
            <a:ext cx="935038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D:\фото ліцей\20230308_161829_mfnr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357298"/>
            <a:ext cx="273050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D:\фото ліцей\20230508_142514_mfnr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2066" y="1214422"/>
            <a:ext cx="3397248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D:\фото ліцей\20231024_084406_mfnr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2842012" y="1801402"/>
            <a:ext cx="2409825" cy="1807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D:\фото ліцей\20230308_120854_mfnr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86886" y="3913586"/>
            <a:ext cx="2733675" cy="2050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D:\фото ліцей\20230123_145252_mfnr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488" y="4071942"/>
            <a:ext cx="2952750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chemeClr val="accent2"/>
                </a:solidFill>
              </a:rPr>
              <a:t>Книжкові виставки</a:t>
            </a:r>
            <a:endParaRPr lang="ru-RU" dirty="0"/>
          </a:p>
        </p:txBody>
      </p:sp>
      <p:pic>
        <p:nvPicPr>
          <p:cNvPr id="4" name="Содержимое 3" descr="D:\фото ліцей\20230127_143304_mfnr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500033" y="3786191"/>
            <a:ext cx="2571770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D:\фото ліцей\20230220_141523_mfnr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214422"/>
            <a:ext cx="3311525" cy="2483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D:\фото ліцей\20221014_132240_mfnr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48" y="1214422"/>
            <a:ext cx="3349625" cy="2512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:\фото ліцей\20221028_13141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3857628"/>
            <a:ext cx="3216275" cy="2412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uk-UA" sz="3600" b="1" i="1" dirty="0" smtClean="0">
                <a:solidFill>
                  <a:schemeClr val="accent2"/>
                </a:solidFill>
              </a:rPr>
              <a:t>Книжкові виставки</a:t>
            </a:r>
            <a:endParaRPr lang="ru-RU" sz="3600" dirty="0"/>
          </a:p>
        </p:txBody>
      </p:sp>
      <p:pic>
        <p:nvPicPr>
          <p:cNvPr id="4" name="Содержимое 3" descr="D:\фото ліцей\20221028_14404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357298"/>
            <a:ext cx="3645131" cy="2244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D:\фото ліцей\20220929_13524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857628"/>
            <a:ext cx="3463925" cy="2597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:\фото ліцей\20231024_084406_mfnr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107786" y="750074"/>
            <a:ext cx="2857518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D:\фотр з телеф. 23.12.24\20241122_135234_mfnr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48" y="3714752"/>
            <a:ext cx="3767143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>
          <a:xfrm>
            <a:off x="1547813" y="274638"/>
            <a:ext cx="7138987" cy="922337"/>
          </a:xfrm>
        </p:spPr>
        <p:txBody>
          <a:bodyPr/>
          <a:lstStyle/>
          <a:p>
            <a:pPr eaLnBrk="1" hangingPunct="1"/>
            <a:r>
              <a:rPr lang="uk-UA" b="1" i="1" dirty="0" smtClean="0">
                <a:solidFill>
                  <a:schemeClr val="accent2"/>
                </a:solidFill>
              </a:rPr>
              <a:t>На допомогу вчителю</a:t>
            </a:r>
            <a:endParaRPr lang="ru-RU" b="1" i="1" dirty="0" smtClean="0">
              <a:solidFill>
                <a:schemeClr val="accent2"/>
              </a:solidFill>
            </a:endParaRPr>
          </a:p>
        </p:txBody>
      </p:sp>
      <p:pic>
        <p:nvPicPr>
          <p:cNvPr id="33794" name="Picture 14" descr="63e88de767d6637a447f6d35f1be6d75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908720"/>
            <a:ext cx="1690613" cy="1690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йц\AppData\Local\Microsoft\Windows\Temporary Internet Files\Content.Word\IMG_20250312_15484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1214422"/>
            <a:ext cx="4786346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йц\AppData\Local\Microsoft\Windows\Temporary Internet Files\Content.Word\IMG_20250312_15460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2928934"/>
            <a:ext cx="4286280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/>
          </p:nvPr>
        </p:nvSpPr>
        <p:spPr>
          <a:xfrm>
            <a:off x="1763713" y="404813"/>
            <a:ext cx="6030912" cy="850900"/>
          </a:xfrm>
        </p:spPr>
        <p:txBody>
          <a:bodyPr/>
          <a:lstStyle/>
          <a:p>
            <a:pPr eaLnBrk="1" hangingPunct="1"/>
            <a:r>
              <a:rPr lang="uk-UA" sz="4000" b="1" i="1" dirty="0" smtClean="0">
                <a:solidFill>
                  <a:schemeClr val="accent2"/>
                </a:solidFill>
              </a:rPr>
              <a:t>Інформаційна робота</a:t>
            </a:r>
            <a:r>
              <a:rPr lang="uk-UA" sz="4000" b="1" dirty="0" smtClean="0">
                <a:solidFill>
                  <a:schemeClr val="accent2"/>
                </a:solidFill>
              </a:rPr>
              <a:t/>
            </a:r>
            <a:br>
              <a:rPr lang="uk-UA" sz="4000" b="1" dirty="0" smtClean="0">
                <a:solidFill>
                  <a:schemeClr val="accent2"/>
                </a:solidFill>
              </a:rPr>
            </a:br>
            <a:r>
              <a:rPr lang="ru-RU" sz="4000" dirty="0" smtClean="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34818" name="Rectangle 7"/>
          <p:cNvSpPr>
            <a:spLocks noChangeArrowheads="1"/>
          </p:cNvSpPr>
          <p:nvPr/>
        </p:nvSpPr>
        <p:spPr bwMode="auto">
          <a:xfrm>
            <a:off x="0" y="2185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819" name="Rectangle 8"/>
          <p:cNvSpPr>
            <a:spLocks noChangeArrowheads="1"/>
          </p:cNvSpPr>
          <p:nvPr/>
        </p:nvSpPr>
        <p:spPr bwMode="auto">
          <a:xfrm>
            <a:off x="0" y="46720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820" name="Rectangle 10"/>
          <p:cNvSpPr>
            <a:spLocks noChangeArrowheads="1"/>
          </p:cNvSpPr>
          <p:nvPr/>
        </p:nvSpPr>
        <p:spPr bwMode="auto">
          <a:xfrm>
            <a:off x="0" y="22717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4821" name="Picture 12" descr="63e88de767d6637a447f6d35f1be6d75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516563"/>
            <a:ext cx="935037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йц\AppData\Local\Microsoft\Windows\Temporary Internet Files\Content.Word\IMG_20250129_13544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928670"/>
            <a:ext cx="2132621" cy="2842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D:\фотр з телеф. 23.12.24\20241107_131755_mfnr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594598" y="1477312"/>
            <a:ext cx="2686050" cy="2017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D:\фотр з телеф. 23.12.24\20241024_10495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052963" y="1635214"/>
            <a:ext cx="3027336" cy="213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D:\фото ліцей\20220930_133657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85918" y="3929066"/>
            <a:ext cx="3429024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86141" y="1700808"/>
            <a:ext cx="805780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solidFill>
                  <a:srgbClr val="000000"/>
                </a:solidFill>
              </a:rPr>
              <a:t>	</a:t>
            </a:r>
            <a:endParaRPr lang="ru-RU" sz="1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86141" y="2420888"/>
            <a:ext cx="806489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solidFill>
                  <a:srgbClr val="000000"/>
                </a:solidFill>
              </a:rPr>
              <a:t>	</a:t>
            </a: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13430" y="364752"/>
            <a:ext cx="705896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i="1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</a:rPr>
              <a:t>Людина</a:t>
            </a:r>
            <a:r>
              <a:rPr lang="ru-RU" sz="3200" b="1" i="1" dirty="0">
                <a:solidFill>
                  <a:schemeClr val="accent2">
                    <a:lumMod val="50000"/>
                  </a:schemeClr>
                </a:solidFill>
              </a:rPr>
              <a:t>, для </a:t>
            </a:r>
            <a:r>
              <a:rPr lang="ru-RU" sz="3200" b="1" i="1" dirty="0" err="1">
                <a:solidFill>
                  <a:schemeClr val="accent2">
                    <a:lumMod val="50000"/>
                  </a:schemeClr>
                </a:solidFill>
              </a:rPr>
              <a:t>якої</a:t>
            </a:r>
            <a:r>
              <a:rPr lang="ru-RU" sz="3200" b="1" i="1" dirty="0">
                <a:solidFill>
                  <a:schemeClr val="accent2">
                    <a:lumMod val="50000"/>
                  </a:schemeClr>
                </a:solidFill>
              </a:rPr>
              <a:t> книжка </a:t>
            </a:r>
            <a:r>
              <a:rPr lang="ru-RU" sz="3200" b="1" i="1" dirty="0" err="1">
                <a:solidFill>
                  <a:schemeClr val="accent2">
                    <a:lumMod val="50000"/>
                  </a:schemeClr>
                </a:solidFill>
              </a:rPr>
              <a:t>вже</a:t>
            </a:r>
            <a:r>
              <a:rPr lang="ru-RU" sz="3200" b="1" i="1" dirty="0">
                <a:solidFill>
                  <a:schemeClr val="accent2">
                    <a:lumMod val="50000"/>
                  </a:schemeClr>
                </a:solidFill>
              </a:rPr>
              <a:t> в </a:t>
            </a:r>
            <a:r>
              <a:rPr lang="ru-RU" sz="3200" b="1" i="1" dirty="0" err="1">
                <a:solidFill>
                  <a:schemeClr val="accent2">
                    <a:lumMod val="50000"/>
                  </a:schemeClr>
                </a:solidFill>
              </a:rPr>
              <a:t>дитинстві</a:t>
            </a:r>
            <a:r>
              <a:rPr lang="ru-RU" sz="3200" b="1" i="1" dirty="0">
                <a:solidFill>
                  <a:schemeClr val="accent2">
                    <a:lumMod val="50000"/>
                  </a:schemeClr>
                </a:solidFill>
              </a:rPr>
              <a:t>   </a:t>
            </a:r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</a:rPr>
              <a:t>стала такою </a:t>
            </a:r>
            <a:r>
              <a:rPr lang="ru-RU" sz="3200" b="1" i="1" dirty="0" err="1">
                <a:solidFill>
                  <a:schemeClr val="accent2">
                    <a:lumMod val="50000"/>
                  </a:schemeClr>
                </a:solidFill>
              </a:rPr>
              <a:t>необхідною</a:t>
            </a:r>
            <a:r>
              <a:rPr lang="ru-RU" sz="3200" b="1" i="1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endParaRPr lang="ru-RU" sz="3200" b="1" i="1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</a:rPr>
              <a:t>як </a:t>
            </a:r>
            <a:r>
              <a:rPr lang="ru-RU" sz="3200" b="1" i="1" dirty="0">
                <a:solidFill>
                  <a:schemeClr val="accent2">
                    <a:lumMod val="50000"/>
                  </a:schemeClr>
                </a:solidFill>
              </a:rPr>
              <a:t>скрипка для </a:t>
            </a:r>
            <a:r>
              <a:rPr lang="ru-RU" sz="3200" b="1" i="1" dirty="0" err="1">
                <a:solidFill>
                  <a:schemeClr val="accent2">
                    <a:lumMod val="50000"/>
                  </a:schemeClr>
                </a:solidFill>
              </a:rPr>
              <a:t>музиканта</a:t>
            </a:r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</a:rPr>
              <a:t>,</a:t>
            </a:r>
          </a:p>
          <a:p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</a:rPr>
              <a:t> як </a:t>
            </a:r>
            <a:r>
              <a:rPr lang="ru-RU" sz="3200" b="1" i="1" dirty="0" err="1" smtClean="0">
                <a:solidFill>
                  <a:schemeClr val="accent2">
                    <a:lumMod val="50000"/>
                  </a:schemeClr>
                </a:solidFill>
              </a:rPr>
              <a:t>пензель</a:t>
            </a:r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200" b="1" i="1" dirty="0">
                <a:solidFill>
                  <a:schemeClr val="accent2">
                    <a:lumMod val="50000"/>
                  </a:schemeClr>
                </a:solidFill>
              </a:rPr>
              <a:t>для художника</a:t>
            </a:r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</a:rPr>
              <a:t>,</a:t>
            </a:r>
          </a:p>
          <a:p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200" b="1" i="1" dirty="0" err="1">
                <a:solidFill>
                  <a:schemeClr val="accent2">
                    <a:lumMod val="50000"/>
                  </a:schemeClr>
                </a:solidFill>
              </a:rPr>
              <a:t>ніколи</a:t>
            </a:r>
            <a:r>
              <a:rPr lang="ru-RU" sz="3200" b="1" i="1" dirty="0">
                <a:solidFill>
                  <a:schemeClr val="accent2">
                    <a:lumMod val="50000"/>
                  </a:schemeClr>
                </a:solidFill>
              </a:rPr>
              <a:t> не </a:t>
            </a:r>
            <a:r>
              <a:rPr lang="ru-RU" sz="3200" b="1" i="1" dirty="0" err="1">
                <a:solidFill>
                  <a:schemeClr val="accent2">
                    <a:lumMod val="50000"/>
                  </a:schemeClr>
                </a:solidFill>
              </a:rPr>
              <a:t>відчує</a:t>
            </a:r>
            <a:r>
              <a:rPr lang="ru-RU" sz="3200" b="1" i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</a:rPr>
              <a:t>себе</a:t>
            </a:r>
          </a:p>
          <a:p>
            <a:r>
              <a:rPr lang="ru-RU" sz="3200" b="1" i="1" dirty="0" err="1" smtClean="0">
                <a:solidFill>
                  <a:schemeClr val="accent2">
                    <a:lumMod val="50000"/>
                  </a:schemeClr>
                </a:solidFill>
              </a:rPr>
              <a:t>обділеною</a:t>
            </a:r>
            <a:r>
              <a:rPr lang="ru-RU" sz="3200" b="1" i="1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ru-RU" sz="3200" b="1" i="1" dirty="0" err="1">
                <a:solidFill>
                  <a:schemeClr val="accent2">
                    <a:lumMod val="50000"/>
                  </a:schemeClr>
                </a:solidFill>
              </a:rPr>
              <a:t>спустошеною</a:t>
            </a:r>
            <a:r>
              <a:rPr lang="ru-RU" sz="3200" b="1" i="1" dirty="0">
                <a:solidFill>
                  <a:schemeClr val="accent2">
                    <a:lumMod val="50000"/>
                  </a:schemeClr>
                </a:solidFill>
              </a:rPr>
              <a:t> і </a:t>
            </a:r>
            <a:r>
              <a:rPr lang="ru-RU" sz="3200" b="1" i="1" dirty="0" err="1">
                <a:solidFill>
                  <a:schemeClr val="accent2">
                    <a:lumMod val="50000"/>
                  </a:schemeClr>
                </a:solidFill>
              </a:rPr>
              <a:t>збіднілою</a:t>
            </a:r>
            <a:r>
              <a:rPr lang="ru-RU" sz="3200" b="1" i="1" dirty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r>
              <a:rPr lang="ru-RU" sz="3200" b="1" i="1" dirty="0">
                <a:solidFill>
                  <a:schemeClr val="accent2">
                    <a:lumMod val="50000"/>
                  </a:schemeClr>
                </a:solidFill>
              </a:rPr>
              <a:t> </a:t>
            </a:r>
            <a:r>
              <a:rPr lang="ru-RU" sz="3200" b="1" i="1" dirty="0" err="1">
                <a:solidFill>
                  <a:schemeClr val="accent2">
                    <a:lumMod val="50000"/>
                  </a:schemeClr>
                </a:solidFill>
              </a:rPr>
              <a:t>В.Сухомлинський</a:t>
            </a:r>
            <a:endParaRPr lang="ru-RU" sz="32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8" name="Picture 4" descr="duty_bibliotek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4766840"/>
            <a:ext cx="1643074" cy="14439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4220900589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Наталія Петрівна">
  <a:themeElements>
    <a:clrScheme name="Оформление по умолчанию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A50021"/>
      </a:hlink>
      <a:folHlink>
        <a:srgbClr val="808080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A50021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1282</TotalTime>
  <Words>189</Words>
  <Application>Microsoft Office PowerPoint</Application>
  <PresentationFormat>Экран (4:3)</PresentationFormat>
  <Paragraphs>85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Наталія Петрівна</vt:lpstr>
      <vt:lpstr>           ПОРТФОЛІО   бібліотекаря Рибіцької Наталії Климівни   </vt:lpstr>
      <vt:lpstr>Мій девіз:</vt:lpstr>
      <vt:lpstr>Особисті дані</vt:lpstr>
      <vt:lpstr>САМООСВІТА     ОНЛАЙН - КУРСИ </vt:lpstr>
      <vt:lpstr>Слайд 5</vt:lpstr>
      <vt:lpstr>Інформація про бібліотеку</vt:lpstr>
      <vt:lpstr>Участь у конкурсах</vt:lpstr>
      <vt:lpstr> Формування читацьких інтересів Популяризація літератури рідного краю: - огляд книг творчості Т.Г.Шевченка; - презентації нових надходжень до бібліотеки ; - створення патріотичних виробів своїми руками;  </vt:lpstr>
      <vt:lpstr>Формування читацьких інтересів та робота з обдарованими дітьми:</vt:lpstr>
      <vt:lpstr>  Основні завдання, які поставила перед собою, як бібліотекар:  - виховання духовно багатої особистості; - виховання інформаційної культури, постійного прагнення до  пошуку інформації учнів початкової школи;  - бібліотечно-бібліографічна грамотність учня; - упровадження інноваційних технологій; - довести бібліотечні нововведення до користувача.   </vt:lpstr>
      <vt:lpstr>Шляхи реалізації завдань:  - оновлення та поповнення книжкового фонду, яке відповідає сучасним вимогам виховання компетентного читача; - виявлення і розвиток читацьких інтересів ; - індивідуальне керівництво читанням; - індивідуальна направленість щодо інформування користувачів з використанням новітніх інформаційних технологій.</vt:lpstr>
      <vt:lpstr>    Масові заходи</vt:lpstr>
      <vt:lpstr>Слайд 13</vt:lpstr>
      <vt:lpstr>Слайд 14</vt:lpstr>
      <vt:lpstr>Слайд 15</vt:lpstr>
      <vt:lpstr>Слайд 16</vt:lpstr>
      <vt:lpstr>Книжкові виставки</vt:lpstr>
      <vt:lpstr>Книжкові виставки</vt:lpstr>
      <vt:lpstr>Книжкові виставки</vt:lpstr>
      <vt:lpstr>На допомогу вчителю</vt:lpstr>
      <vt:lpstr>Інформаційна робота  </vt:lpstr>
      <vt:lpstr>Слайд 22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Бірківська загальноосвітня школа І-ІІІ ступенів імені І.А.Цюпи   ПОРТФОЛІО    бібліотекаря  Ремньоваї Наталії Петрівни    с.Бірки 2013</dc:title>
  <dc:creator>Admin</dc:creator>
  <cp:lastModifiedBy>йц</cp:lastModifiedBy>
  <cp:revision>149</cp:revision>
  <dcterms:created xsi:type="dcterms:W3CDTF">2013-11-22T17:42:38Z</dcterms:created>
  <dcterms:modified xsi:type="dcterms:W3CDTF">2001-12-31T21:24:36Z</dcterms:modified>
</cp:coreProperties>
</file>