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12" r:id="rId4"/>
    <p:sldId id="258" r:id="rId5"/>
    <p:sldId id="307" r:id="rId6"/>
    <p:sldId id="260" r:id="rId7"/>
    <p:sldId id="265" r:id="rId8"/>
    <p:sldId id="322" r:id="rId9"/>
    <p:sldId id="323" r:id="rId10"/>
    <p:sldId id="324" r:id="rId11"/>
    <p:sldId id="321" r:id="rId12"/>
    <p:sldId id="325" r:id="rId13"/>
    <p:sldId id="326" r:id="rId14"/>
    <p:sldId id="314" r:id="rId15"/>
    <p:sldId id="311" r:id="rId16"/>
    <p:sldId id="308" r:id="rId17"/>
    <p:sldId id="306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Bookman Old Style" pitchFamily="18" charset="0"/>
      <p:regular r:id="rId24"/>
      <p:bold r:id="rId25"/>
      <p:italic r:id="rId26"/>
      <p:boldItalic r:id="rId27"/>
    </p:embeddedFont>
    <p:embeddedFont>
      <p:font typeface="Impact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iK9UZjOTNayAK6QGKGX/RfQcew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90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86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1B210-430E-4021-9AED-BB9E0DD4BA7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uk-UA"/>
        </a:p>
      </dgm:t>
    </dgm:pt>
    <dgm:pt modelId="{82C32351-03E1-4C48-8ECA-D7286863F0D0}">
      <dgm:prSet/>
      <dgm:spPr/>
      <dgm:t>
        <a:bodyPr/>
        <a:lstStyle/>
        <a:p>
          <a:r>
            <a:rPr lang="uk-UA" b="0" i="0" dirty="0"/>
            <a:t>Створення умов для внутрішньої потреби  до діяльності  на </a:t>
          </a:r>
          <a:r>
            <a:rPr lang="uk-UA" b="0" i="0" dirty="0" err="1"/>
            <a:t>уроці</a:t>
          </a:r>
          <a:r>
            <a:rPr lang="uk-UA" b="0" i="0" dirty="0"/>
            <a:t> («</a:t>
          </a:r>
          <a:r>
            <a:rPr lang="uk-UA" b="0" i="0" dirty="0">
              <a:solidFill>
                <a:srgbClr val="C00000"/>
              </a:solidFill>
            </a:rPr>
            <a:t>хочу</a:t>
          </a:r>
          <a:r>
            <a:rPr lang="uk-UA" b="0" i="0" dirty="0"/>
            <a:t>»).</a:t>
          </a:r>
          <a:endParaRPr lang="uk-UA" dirty="0"/>
        </a:p>
      </dgm:t>
    </dgm:pt>
    <dgm:pt modelId="{7D9BF4A0-04A1-430C-A8E9-8988FC171AB6}" type="parTrans" cxnId="{9488480C-9221-4BD6-B38D-04B44621401B}">
      <dgm:prSet/>
      <dgm:spPr/>
      <dgm:t>
        <a:bodyPr/>
        <a:lstStyle/>
        <a:p>
          <a:endParaRPr lang="uk-UA"/>
        </a:p>
      </dgm:t>
    </dgm:pt>
    <dgm:pt modelId="{BE879F66-8F42-4EFA-A7BA-4E8DD73521B2}" type="sibTrans" cxnId="{9488480C-9221-4BD6-B38D-04B44621401B}">
      <dgm:prSet/>
      <dgm:spPr/>
      <dgm:t>
        <a:bodyPr/>
        <a:lstStyle/>
        <a:p>
          <a:endParaRPr lang="uk-UA"/>
        </a:p>
      </dgm:t>
    </dgm:pt>
    <dgm:pt modelId="{2BFB8603-766F-49BD-937C-B8EF8DE6B713}">
      <dgm:prSet/>
      <dgm:spPr/>
      <dgm:t>
        <a:bodyPr/>
        <a:lstStyle/>
        <a:p>
          <a:r>
            <a:rPr lang="uk-UA" b="0" i="0" dirty="0"/>
            <a:t>Визначення змісту діяльності учнів на </a:t>
          </a:r>
          <a:r>
            <a:rPr lang="uk-UA" b="0" i="0" dirty="0" err="1"/>
            <a:t>уроці</a:t>
          </a:r>
          <a:r>
            <a:rPr lang="uk-UA" b="0" i="0" dirty="0"/>
            <a:t>    («</a:t>
          </a:r>
          <a:r>
            <a:rPr lang="uk-UA" b="0" i="0" dirty="0">
              <a:solidFill>
                <a:srgbClr val="FF0000"/>
              </a:solidFill>
            </a:rPr>
            <a:t>зможу</a:t>
          </a:r>
          <a:r>
            <a:rPr lang="uk-UA" b="0" i="0" dirty="0"/>
            <a:t>»).</a:t>
          </a:r>
          <a:endParaRPr lang="uk-UA" dirty="0"/>
        </a:p>
      </dgm:t>
    </dgm:pt>
    <dgm:pt modelId="{7E2187A0-8857-45A1-9426-646F63AFF78D}" type="parTrans" cxnId="{85901143-FC55-4B74-92F4-063C3ED84B30}">
      <dgm:prSet/>
      <dgm:spPr/>
      <dgm:t>
        <a:bodyPr/>
        <a:lstStyle/>
        <a:p>
          <a:endParaRPr lang="uk-UA"/>
        </a:p>
      </dgm:t>
    </dgm:pt>
    <dgm:pt modelId="{9CF2F960-894C-42D1-9533-5C7EE79C2C73}" type="sibTrans" cxnId="{85901143-FC55-4B74-92F4-063C3ED84B30}">
      <dgm:prSet/>
      <dgm:spPr/>
      <dgm:t>
        <a:bodyPr/>
        <a:lstStyle/>
        <a:p>
          <a:endParaRPr lang="uk-UA"/>
        </a:p>
      </dgm:t>
    </dgm:pt>
    <dgm:pt modelId="{E6A80002-6BDF-41DE-B65B-375C2690E996}">
      <dgm:prSet/>
      <dgm:spPr/>
      <dgm:t>
        <a:bodyPr/>
        <a:lstStyle/>
        <a:p>
          <a:r>
            <a:rPr lang="uk-UA" b="0" i="0" dirty="0"/>
            <a:t>Активізація вимог до учнів з боку діяльності ( «</a:t>
          </a:r>
          <a:r>
            <a:rPr lang="uk-UA" b="0" i="0" dirty="0">
              <a:solidFill>
                <a:srgbClr val="FF0000"/>
              </a:solidFill>
            </a:rPr>
            <a:t>потрібно</a:t>
          </a:r>
          <a:r>
            <a:rPr lang="uk-UA" b="0" i="0" dirty="0"/>
            <a:t>»).</a:t>
          </a:r>
          <a:endParaRPr lang="uk-UA" dirty="0"/>
        </a:p>
      </dgm:t>
    </dgm:pt>
    <dgm:pt modelId="{BAFD54DC-8652-4387-AB6F-8AC5B09F9315}" type="parTrans" cxnId="{F9DCD7D9-FB93-4631-8024-0C681070E648}">
      <dgm:prSet/>
      <dgm:spPr/>
      <dgm:t>
        <a:bodyPr/>
        <a:lstStyle/>
        <a:p>
          <a:endParaRPr lang="uk-UA"/>
        </a:p>
      </dgm:t>
    </dgm:pt>
    <dgm:pt modelId="{F2DCD9EB-0EE0-4AB5-BA0A-81CBE7357A1E}" type="sibTrans" cxnId="{F9DCD7D9-FB93-4631-8024-0C681070E648}">
      <dgm:prSet/>
      <dgm:spPr/>
      <dgm:t>
        <a:bodyPr/>
        <a:lstStyle/>
        <a:p>
          <a:endParaRPr lang="uk-UA"/>
        </a:p>
      </dgm:t>
    </dgm:pt>
    <dgm:pt modelId="{8C4CF376-889A-49F2-ABBE-BDE05B174795}" type="pres">
      <dgm:prSet presAssocID="{FAA1B210-430E-4021-9AED-BB9E0DD4BA7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5D518AF-178D-4EE5-8454-317A3308F0E2}" type="pres">
      <dgm:prSet presAssocID="{82C32351-03E1-4C48-8ECA-D7286863F0D0}" presName="composite" presStyleCnt="0"/>
      <dgm:spPr/>
    </dgm:pt>
    <dgm:pt modelId="{A3E27980-226C-4BC0-A052-E32233B456B9}" type="pres">
      <dgm:prSet presAssocID="{82C32351-03E1-4C48-8ECA-D7286863F0D0}" presName="LShape" presStyleLbl="alignNode1" presStyleIdx="0" presStyleCnt="5"/>
      <dgm:spPr/>
    </dgm:pt>
    <dgm:pt modelId="{A47FB705-3E3D-4FE0-A056-0477622CCA18}" type="pres">
      <dgm:prSet presAssocID="{82C32351-03E1-4C48-8ECA-D7286863F0D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785022-FDAC-45CF-863D-79C9C144E2DB}" type="pres">
      <dgm:prSet presAssocID="{82C32351-03E1-4C48-8ECA-D7286863F0D0}" presName="Triangle" presStyleLbl="alignNode1" presStyleIdx="1" presStyleCnt="5"/>
      <dgm:spPr/>
    </dgm:pt>
    <dgm:pt modelId="{2F55D4AC-136B-49A5-969E-056CD1634EA6}" type="pres">
      <dgm:prSet presAssocID="{BE879F66-8F42-4EFA-A7BA-4E8DD73521B2}" presName="sibTrans" presStyleCnt="0"/>
      <dgm:spPr/>
    </dgm:pt>
    <dgm:pt modelId="{39289010-6325-4D1D-B0A9-28D432449ED4}" type="pres">
      <dgm:prSet presAssocID="{BE879F66-8F42-4EFA-A7BA-4E8DD73521B2}" presName="space" presStyleCnt="0"/>
      <dgm:spPr/>
    </dgm:pt>
    <dgm:pt modelId="{E47C4829-2646-48B9-B267-742EE27EFA20}" type="pres">
      <dgm:prSet presAssocID="{2BFB8603-766F-49BD-937C-B8EF8DE6B713}" presName="composite" presStyleCnt="0"/>
      <dgm:spPr/>
    </dgm:pt>
    <dgm:pt modelId="{280BCB18-8BF5-4F49-A760-2E2D32705F34}" type="pres">
      <dgm:prSet presAssocID="{2BFB8603-766F-49BD-937C-B8EF8DE6B713}" presName="LShape" presStyleLbl="alignNode1" presStyleIdx="2" presStyleCnt="5"/>
      <dgm:spPr/>
    </dgm:pt>
    <dgm:pt modelId="{90D45234-FC46-4B99-A467-6C2301155F0E}" type="pres">
      <dgm:prSet presAssocID="{2BFB8603-766F-49BD-937C-B8EF8DE6B71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5FF76F-9DCC-4406-BDAC-3DAC19891BBD}" type="pres">
      <dgm:prSet presAssocID="{2BFB8603-766F-49BD-937C-B8EF8DE6B713}" presName="Triangle" presStyleLbl="alignNode1" presStyleIdx="3" presStyleCnt="5"/>
      <dgm:spPr/>
    </dgm:pt>
    <dgm:pt modelId="{3FDDF857-15AD-4F2D-B67E-F07423FEA4DD}" type="pres">
      <dgm:prSet presAssocID="{9CF2F960-894C-42D1-9533-5C7EE79C2C73}" presName="sibTrans" presStyleCnt="0"/>
      <dgm:spPr/>
    </dgm:pt>
    <dgm:pt modelId="{C630C97D-63AC-4716-A640-ED51B76FF4E9}" type="pres">
      <dgm:prSet presAssocID="{9CF2F960-894C-42D1-9533-5C7EE79C2C73}" presName="space" presStyleCnt="0"/>
      <dgm:spPr/>
    </dgm:pt>
    <dgm:pt modelId="{FD8EEF8B-973B-41D3-AF0C-F04BF7FF1C22}" type="pres">
      <dgm:prSet presAssocID="{E6A80002-6BDF-41DE-B65B-375C2690E996}" presName="composite" presStyleCnt="0"/>
      <dgm:spPr/>
    </dgm:pt>
    <dgm:pt modelId="{13433686-4827-44A4-92AC-10630F89BFF7}" type="pres">
      <dgm:prSet presAssocID="{E6A80002-6BDF-41DE-B65B-375C2690E996}" presName="LShape" presStyleLbl="alignNode1" presStyleIdx="4" presStyleCnt="5"/>
      <dgm:spPr/>
    </dgm:pt>
    <dgm:pt modelId="{5CC95C19-8B4D-46AE-9CE4-3A5D328B7773}" type="pres">
      <dgm:prSet presAssocID="{E6A80002-6BDF-41DE-B65B-375C2690E99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5901143-FC55-4B74-92F4-063C3ED84B30}" srcId="{FAA1B210-430E-4021-9AED-BB9E0DD4BA74}" destId="{2BFB8603-766F-49BD-937C-B8EF8DE6B713}" srcOrd="1" destOrd="0" parTransId="{7E2187A0-8857-45A1-9426-646F63AFF78D}" sibTransId="{9CF2F960-894C-42D1-9533-5C7EE79C2C73}"/>
    <dgm:cxn modelId="{9488480C-9221-4BD6-B38D-04B44621401B}" srcId="{FAA1B210-430E-4021-9AED-BB9E0DD4BA74}" destId="{82C32351-03E1-4C48-8ECA-D7286863F0D0}" srcOrd="0" destOrd="0" parTransId="{7D9BF4A0-04A1-430C-A8E9-8988FC171AB6}" sibTransId="{BE879F66-8F42-4EFA-A7BA-4E8DD73521B2}"/>
    <dgm:cxn modelId="{0BD4F52D-3354-4565-A905-2299D866FB1B}" type="presOf" srcId="{FAA1B210-430E-4021-9AED-BB9E0DD4BA74}" destId="{8C4CF376-889A-49F2-ABBE-BDE05B174795}" srcOrd="0" destOrd="0" presId="urn:microsoft.com/office/officeart/2009/3/layout/StepUpProcess"/>
    <dgm:cxn modelId="{F9DCD7D9-FB93-4631-8024-0C681070E648}" srcId="{FAA1B210-430E-4021-9AED-BB9E0DD4BA74}" destId="{E6A80002-6BDF-41DE-B65B-375C2690E996}" srcOrd="2" destOrd="0" parTransId="{BAFD54DC-8652-4387-AB6F-8AC5B09F9315}" sibTransId="{F2DCD9EB-0EE0-4AB5-BA0A-81CBE7357A1E}"/>
    <dgm:cxn modelId="{98501BC2-3CB9-4449-A204-7FF7B2CD6807}" type="presOf" srcId="{82C32351-03E1-4C48-8ECA-D7286863F0D0}" destId="{A47FB705-3E3D-4FE0-A056-0477622CCA18}" srcOrd="0" destOrd="0" presId="urn:microsoft.com/office/officeart/2009/3/layout/StepUpProcess"/>
    <dgm:cxn modelId="{0C1A0592-6EE1-41EF-B3FA-382C15CAA6DD}" type="presOf" srcId="{E6A80002-6BDF-41DE-B65B-375C2690E996}" destId="{5CC95C19-8B4D-46AE-9CE4-3A5D328B7773}" srcOrd="0" destOrd="0" presId="urn:microsoft.com/office/officeart/2009/3/layout/StepUpProcess"/>
    <dgm:cxn modelId="{D795DBAD-841B-4709-9474-501EEFEE9AEB}" type="presOf" srcId="{2BFB8603-766F-49BD-937C-B8EF8DE6B713}" destId="{90D45234-FC46-4B99-A467-6C2301155F0E}" srcOrd="0" destOrd="0" presId="urn:microsoft.com/office/officeart/2009/3/layout/StepUpProcess"/>
    <dgm:cxn modelId="{89E6BB09-11F8-4238-8BEC-5677EB53C0CC}" type="presParOf" srcId="{8C4CF376-889A-49F2-ABBE-BDE05B174795}" destId="{85D518AF-178D-4EE5-8454-317A3308F0E2}" srcOrd="0" destOrd="0" presId="urn:microsoft.com/office/officeart/2009/3/layout/StepUpProcess"/>
    <dgm:cxn modelId="{1941FF6C-B0F4-4D36-9FB2-741160750312}" type="presParOf" srcId="{85D518AF-178D-4EE5-8454-317A3308F0E2}" destId="{A3E27980-226C-4BC0-A052-E32233B456B9}" srcOrd="0" destOrd="0" presId="urn:microsoft.com/office/officeart/2009/3/layout/StepUpProcess"/>
    <dgm:cxn modelId="{5ABBEE69-1B44-416A-8948-93DF1B1CE76E}" type="presParOf" srcId="{85D518AF-178D-4EE5-8454-317A3308F0E2}" destId="{A47FB705-3E3D-4FE0-A056-0477622CCA18}" srcOrd="1" destOrd="0" presId="urn:microsoft.com/office/officeart/2009/3/layout/StepUpProcess"/>
    <dgm:cxn modelId="{F648A1CD-7234-4A40-8D48-99AB268D7DD6}" type="presParOf" srcId="{85D518AF-178D-4EE5-8454-317A3308F0E2}" destId="{8E785022-FDAC-45CF-863D-79C9C144E2DB}" srcOrd="2" destOrd="0" presId="urn:microsoft.com/office/officeart/2009/3/layout/StepUpProcess"/>
    <dgm:cxn modelId="{7EDBF03B-4CA7-45F4-A4EB-B1C05DDE2546}" type="presParOf" srcId="{8C4CF376-889A-49F2-ABBE-BDE05B174795}" destId="{2F55D4AC-136B-49A5-969E-056CD1634EA6}" srcOrd="1" destOrd="0" presId="urn:microsoft.com/office/officeart/2009/3/layout/StepUpProcess"/>
    <dgm:cxn modelId="{42E011CE-02CE-4BFA-BB3B-A50588CE85B5}" type="presParOf" srcId="{2F55D4AC-136B-49A5-969E-056CD1634EA6}" destId="{39289010-6325-4D1D-B0A9-28D432449ED4}" srcOrd="0" destOrd="0" presId="urn:microsoft.com/office/officeart/2009/3/layout/StepUpProcess"/>
    <dgm:cxn modelId="{34DE1BD4-8C50-4F5A-ACBA-4B29F1AD40E6}" type="presParOf" srcId="{8C4CF376-889A-49F2-ABBE-BDE05B174795}" destId="{E47C4829-2646-48B9-B267-742EE27EFA20}" srcOrd="2" destOrd="0" presId="urn:microsoft.com/office/officeart/2009/3/layout/StepUpProcess"/>
    <dgm:cxn modelId="{B8591D72-43AE-4EA8-829E-B42F50D09B26}" type="presParOf" srcId="{E47C4829-2646-48B9-B267-742EE27EFA20}" destId="{280BCB18-8BF5-4F49-A760-2E2D32705F34}" srcOrd="0" destOrd="0" presId="urn:microsoft.com/office/officeart/2009/3/layout/StepUpProcess"/>
    <dgm:cxn modelId="{02FB8E09-2ABD-4B2E-9074-452C884DBE7F}" type="presParOf" srcId="{E47C4829-2646-48B9-B267-742EE27EFA20}" destId="{90D45234-FC46-4B99-A467-6C2301155F0E}" srcOrd="1" destOrd="0" presId="urn:microsoft.com/office/officeart/2009/3/layout/StepUpProcess"/>
    <dgm:cxn modelId="{5E8A5FB5-A6E4-4934-973D-5079705D24A6}" type="presParOf" srcId="{E47C4829-2646-48B9-B267-742EE27EFA20}" destId="{E05FF76F-9DCC-4406-BDAC-3DAC19891BBD}" srcOrd="2" destOrd="0" presId="urn:microsoft.com/office/officeart/2009/3/layout/StepUpProcess"/>
    <dgm:cxn modelId="{082D938A-FFBE-48F4-8432-F007F2F9C864}" type="presParOf" srcId="{8C4CF376-889A-49F2-ABBE-BDE05B174795}" destId="{3FDDF857-15AD-4F2D-B67E-F07423FEA4DD}" srcOrd="3" destOrd="0" presId="urn:microsoft.com/office/officeart/2009/3/layout/StepUpProcess"/>
    <dgm:cxn modelId="{3CFD7CEF-1FFB-43AE-920B-335F417CB905}" type="presParOf" srcId="{3FDDF857-15AD-4F2D-B67E-F07423FEA4DD}" destId="{C630C97D-63AC-4716-A640-ED51B76FF4E9}" srcOrd="0" destOrd="0" presId="urn:microsoft.com/office/officeart/2009/3/layout/StepUpProcess"/>
    <dgm:cxn modelId="{F1FBE853-CEA5-4F6E-9D0A-BB64D0A13DAD}" type="presParOf" srcId="{8C4CF376-889A-49F2-ABBE-BDE05B174795}" destId="{FD8EEF8B-973B-41D3-AF0C-F04BF7FF1C22}" srcOrd="4" destOrd="0" presId="urn:microsoft.com/office/officeart/2009/3/layout/StepUpProcess"/>
    <dgm:cxn modelId="{4E825378-92ED-4F30-B486-7CD50D51A9E6}" type="presParOf" srcId="{FD8EEF8B-973B-41D3-AF0C-F04BF7FF1C22}" destId="{13433686-4827-44A4-92AC-10630F89BFF7}" srcOrd="0" destOrd="0" presId="urn:microsoft.com/office/officeart/2009/3/layout/StepUpProcess"/>
    <dgm:cxn modelId="{86DDB242-E8B4-4945-AB6A-DE1A4CA03B0F}" type="presParOf" srcId="{FD8EEF8B-973B-41D3-AF0C-F04BF7FF1C22}" destId="{5CC95C19-8B4D-46AE-9CE4-3A5D328B777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27980-226C-4BC0-A052-E32233B456B9}">
      <dsp:nvSpPr>
        <dsp:cNvPr id="0" name=""/>
        <dsp:cNvSpPr/>
      </dsp:nvSpPr>
      <dsp:spPr>
        <a:xfrm rot="5400000">
          <a:off x="492558" y="1446882"/>
          <a:ext cx="1470657" cy="244714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FB705-3E3D-4FE0-A056-0477622CCA18}">
      <dsp:nvSpPr>
        <dsp:cNvPr id="0" name=""/>
        <dsp:cNvSpPr/>
      </dsp:nvSpPr>
      <dsp:spPr>
        <a:xfrm>
          <a:off x="247069" y="2178050"/>
          <a:ext cx="2209292" cy="193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/>
            <a:t>Створення умов для внутрішньої потреби  до діяльності  на </a:t>
          </a:r>
          <a:r>
            <a:rPr lang="uk-UA" sz="2200" b="0" i="0" kern="1200" dirty="0" err="1"/>
            <a:t>уроці</a:t>
          </a:r>
          <a:r>
            <a:rPr lang="uk-UA" sz="2200" b="0" i="0" kern="1200" dirty="0"/>
            <a:t> («</a:t>
          </a:r>
          <a:r>
            <a:rPr lang="uk-UA" sz="2200" b="0" i="0" kern="1200" dirty="0">
              <a:solidFill>
                <a:srgbClr val="C00000"/>
              </a:solidFill>
            </a:rPr>
            <a:t>хочу</a:t>
          </a:r>
          <a:r>
            <a:rPr lang="uk-UA" sz="2200" b="0" i="0" kern="1200" dirty="0"/>
            <a:t>»).</a:t>
          </a:r>
          <a:endParaRPr lang="uk-UA" sz="2200" kern="1200" dirty="0"/>
        </a:p>
      </dsp:txBody>
      <dsp:txXfrm>
        <a:off x="247069" y="2178050"/>
        <a:ext cx="2209292" cy="1936574"/>
      </dsp:txXfrm>
    </dsp:sp>
    <dsp:sp modelId="{8E785022-FDAC-45CF-863D-79C9C144E2DB}">
      <dsp:nvSpPr>
        <dsp:cNvPr id="0" name=""/>
        <dsp:cNvSpPr/>
      </dsp:nvSpPr>
      <dsp:spPr>
        <a:xfrm>
          <a:off x="2039514" y="1266720"/>
          <a:ext cx="416847" cy="416847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254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BCB18-8BF5-4F49-A760-2E2D32705F34}">
      <dsp:nvSpPr>
        <dsp:cNvPr id="0" name=""/>
        <dsp:cNvSpPr/>
      </dsp:nvSpPr>
      <dsp:spPr>
        <a:xfrm rot="5400000">
          <a:off x="3197164" y="777624"/>
          <a:ext cx="1470657" cy="244714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254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45234-FC46-4B99-A467-6C2301155F0E}">
      <dsp:nvSpPr>
        <dsp:cNvPr id="0" name=""/>
        <dsp:cNvSpPr/>
      </dsp:nvSpPr>
      <dsp:spPr>
        <a:xfrm>
          <a:off x="2951675" y="1508792"/>
          <a:ext cx="2209292" cy="193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/>
            <a:t>Визначення змісту діяльності учнів на </a:t>
          </a:r>
          <a:r>
            <a:rPr lang="uk-UA" sz="2200" b="0" i="0" kern="1200" dirty="0" err="1"/>
            <a:t>уроці</a:t>
          </a:r>
          <a:r>
            <a:rPr lang="uk-UA" sz="2200" b="0" i="0" kern="1200" dirty="0"/>
            <a:t>    («</a:t>
          </a:r>
          <a:r>
            <a:rPr lang="uk-UA" sz="2200" b="0" i="0" kern="1200" dirty="0">
              <a:solidFill>
                <a:srgbClr val="FF0000"/>
              </a:solidFill>
            </a:rPr>
            <a:t>зможу</a:t>
          </a:r>
          <a:r>
            <a:rPr lang="uk-UA" sz="2200" b="0" i="0" kern="1200" dirty="0"/>
            <a:t>»).</a:t>
          </a:r>
          <a:endParaRPr lang="uk-UA" sz="2200" kern="1200" dirty="0"/>
        </a:p>
      </dsp:txBody>
      <dsp:txXfrm>
        <a:off x="2951675" y="1508792"/>
        <a:ext cx="2209292" cy="1936574"/>
      </dsp:txXfrm>
    </dsp:sp>
    <dsp:sp modelId="{E05FF76F-9DCC-4406-BDAC-3DAC19891BBD}">
      <dsp:nvSpPr>
        <dsp:cNvPr id="0" name=""/>
        <dsp:cNvSpPr/>
      </dsp:nvSpPr>
      <dsp:spPr>
        <a:xfrm>
          <a:off x="4744120" y="597463"/>
          <a:ext cx="416847" cy="416847"/>
        </a:xfrm>
        <a:prstGeom prst="triangle">
          <a:avLst>
            <a:gd name="adj" fmla="val 10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254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33686-4827-44A4-92AC-10630F89BFF7}">
      <dsp:nvSpPr>
        <dsp:cNvPr id="0" name=""/>
        <dsp:cNvSpPr/>
      </dsp:nvSpPr>
      <dsp:spPr>
        <a:xfrm rot="5400000">
          <a:off x="5901770" y="108367"/>
          <a:ext cx="1470657" cy="244714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254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95C19-8B4D-46AE-9CE4-3A5D328B7773}">
      <dsp:nvSpPr>
        <dsp:cNvPr id="0" name=""/>
        <dsp:cNvSpPr/>
      </dsp:nvSpPr>
      <dsp:spPr>
        <a:xfrm>
          <a:off x="5656281" y="839535"/>
          <a:ext cx="2209292" cy="193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i="0" kern="1200" dirty="0"/>
            <a:t>Активізація вимог до учнів з боку діяльності ( «</a:t>
          </a:r>
          <a:r>
            <a:rPr lang="uk-UA" sz="2200" b="0" i="0" kern="1200" dirty="0">
              <a:solidFill>
                <a:srgbClr val="FF0000"/>
              </a:solidFill>
            </a:rPr>
            <a:t>потрібно</a:t>
          </a:r>
          <a:r>
            <a:rPr lang="uk-UA" sz="2200" b="0" i="0" kern="1200" dirty="0"/>
            <a:t>»).</a:t>
          </a:r>
          <a:endParaRPr lang="uk-UA" sz="2200" kern="1200" dirty="0"/>
        </a:p>
      </dsp:txBody>
      <dsp:txXfrm>
        <a:off x="5656281" y="839535"/>
        <a:ext cx="2209292" cy="1936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420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6" name="Google Shape;7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5"/>
          <p:cNvSpPr txBox="1"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5"/>
          <p:cNvSpPr txBox="1"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0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0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7"/>
          <p:cNvSpPr txBox="1"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0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07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7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0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8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9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9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0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1"/>
          <p:cNvSpPr txBox="1"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2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21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121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21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1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21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2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1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122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2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22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23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123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3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3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4"/>
          <p:cNvSpPr txBox="1"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4"/>
          <p:cNvSpPr txBox="1">
            <a:spLocks noGrp="1"/>
          </p:cNvSpPr>
          <p:nvPr>
            <p:ph type="body" idx="1"/>
          </p:nvPr>
        </p:nvSpPr>
        <p:spPr>
          <a:xfrm rot="5400000">
            <a:off x="2224788" y="-113600"/>
            <a:ext cx="4711234" cy="786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2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5"/>
          <p:cNvSpPr txBox="1">
            <a:spLocks noGrp="1"/>
          </p:cNvSpPr>
          <p:nvPr>
            <p:ph type="title"/>
          </p:nvPr>
        </p:nvSpPr>
        <p:spPr>
          <a:xfrm rot="5400000">
            <a:off x="4623595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25"/>
          <p:cNvSpPr txBox="1">
            <a:spLocks noGrp="1"/>
          </p:cNvSpPr>
          <p:nvPr>
            <p:ph type="body" idx="1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25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25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25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1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1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1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0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4"/>
          <p:cNvSpPr txBox="1"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04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04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04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Google Shape;90;p104"/>
          <p:cNvSpPr txBox="1">
            <a:spLocks noGrp="1"/>
          </p:cNvSpPr>
          <p:nvPr>
            <p:ph type="title"/>
          </p:nvPr>
        </p:nvSpPr>
        <p:spPr>
          <a:xfrm>
            <a:off x="658906" y="119269"/>
            <a:ext cx="7839635" cy="97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pull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3713"/>
            <a:ext cx="9144000" cy="69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623" y="5927224"/>
            <a:ext cx="1859441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518036" cy="153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 descr="D:\ДОКУМЕНТЫ\Я\Годована\Годована, 31.12.2008\анімації.рис\Рисунок188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7447" y="-44100"/>
            <a:ext cx="1530229" cy="1530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3" y="2194560"/>
            <a:ext cx="4586068" cy="120028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/>
        </p:nvSpPr>
        <p:spPr>
          <a:xfrm>
            <a:off x="228625" y="3504299"/>
            <a:ext cx="6003363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uk-UA" sz="3200" b="1" i="0" u="none" strike="noStrike" cap="none" dirty="0">
                <a:solidFill>
                  <a:schemeClr val="tx1"/>
                </a:solidFill>
                <a:sym typeface="Arial"/>
              </a:rPr>
              <a:t>вчителя початкових класів</a:t>
            </a:r>
            <a:endParaRPr sz="3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 flipH="1">
            <a:off x="222804" y="5015173"/>
            <a:ext cx="7168846" cy="81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000"/>
              <a:buFont typeface="Calibri"/>
              <a:buNone/>
            </a:pPr>
            <a:r>
              <a:rPr lang="uk-UA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44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Самчук</a:t>
            </a:r>
            <a:r>
              <a:rPr lang="uk-UA" sz="4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Оксани Миколаївни</a:t>
            </a:r>
            <a:endParaRPr sz="44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77" y="721014"/>
            <a:ext cx="2088251" cy="27843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4559" y="5970014"/>
            <a:ext cx="1859441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82;p83">
            <a:extLst>
              <a:ext uri="{FF2B5EF4-FFF2-40B4-BE49-F238E27FC236}">
                <a16:creationId xmlns:a16="http://schemas.microsoft.com/office/drawing/2014/main" xmlns="" id="{330590A0-1025-4863-8F35-34376098E22B}"/>
              </a:ext>
            </a:extLst>
          </p:cNvPr>
          <p:cNvSpPr/>
          <p:nvPr/>
        </p:nvSpPr>
        <p:spPr>
          <a:xfrm>
            <a:off x="576775" y="239644"/>
            <a:ext cx="7990450" cy="64629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None/>
            </a:pPr>
            <a:r>
              <a:rPr lang="uk-UA" sz="4000" b="1" i="1" dirty="0" err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Захопюючий</a:t>
            </a:r>
            <a:r>
              <a:rPr lang="uk-UA" sz="40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світ НУШ</a:t>
            </a:r>
            <a:endParaRPr sz="4000" b="1" i="1" u="none" strike="noStrike" cap="none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7" y="1149929"/>
            <a:ext cx="3051786" cy="332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95" y="1149929"/>
            <a:ext cx="2526722" cy="3368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1149928"/>
            <a:ext cx="2526722" cy="336896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163782"/>
            <a:ext cx="2848841" cy="3798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3" y="609600"/>
            <a:ext cx="2909455" cy="3879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95" y="979055"/>
            <a:ext cx="2987386" cy="39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83448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99736"/>
            <a:ext cx="2854036" cy="3805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2" y="199736"/>
            <a:ext cx="3006437" cy="4008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4208318"/>
            <a:ext cx="3532909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7941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96;p85">
            <a:extLst>
              <a:ext uri="{FF2B5EF4-FFF2-40B4-BE49-F238E27FC236}">
                <a16:creationId xmlns:a16="http://schemas.microsoft.com/office/drawing/2014/main" xmlns="" id="{A1FF8797-6B23-42A4-BA8F-1A024CF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19269"/>
            <a:ext cx="6565983" cy="71504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None/>
            </a:pPr>
            <a:r>
              <a:rPr lang="uk-UA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Три кроки до успіху</a:t>
            </a:r>
            <a:endParaRPr sz="4000" b="1" i="1" u="none" strike="noStrike" cap="none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DF771238-45E8-468B-9FB8-1DFE025261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585377"/>
              </p:ext>
            </p:extLst>
          </p:nvPr>
        </p:nvGraphicFramePr>
        <p:xfrm>
          <a:off x="645459" y="1465729"/>
          <a:ext cx="7869891" cy="4711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3210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9"/>
          <p:cNvGrpSpPr/>
          <p:nvPr/>
        </p:nvGrpSpPr>
        <p:grpSpPr>
          <a:xfrm>
            <a:off x="1651000" y="1511300"/>
            <a:ext cx="6654800" cy="4864099"/>
            <a:chOff x="0" y="0"/>
            <a:chExt cx="6654800" cy="4864099"/>
          </a:xfrm>
        </p:grpSpPr>
        <p:sp>
          <p:nvSpPr>
            <p:cNvPr id="217" name="Google Shape;217;p59"/>
            <p:cNvSpPr/>
            <p:nvPr/>
          </p:nvSpPr>
          <p:spPr>
            <a:xfrm>
              <a:off x="0" y="0"/>
              <a:ext cx="5124196" cy="87553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8A820"/>
                </a:gs>
                <a:gs pos="34000">
                  <a:srgbClr val="58A722"/>
                </a:gs>
                <a:gs pos="70000">
                  <a:srgbClr val="5AAD20"/>
                </a:gs>
                <a:gs pos="100000">
                  <a:srgbClr val="60AA2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9"/>
            <p:cNvSpPr txBox="1"/>
            <p:nvPr/>
          </p:nvSpPr>
          <p:spPr>
            <a:xfrm>
              <a:off x="25644" y="25644"/>
              <a:ext cx="4076983" cy="8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ookman Old Style"/>
                <a:buNone/>
              </a:pPr>
              <a:r>
                <a:rPr lang="uk-UA" sz="2000" b="1" i="0" u="none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Щоб вчити дітей – постійно вчися сам</a:t>
              </a:r>
              <a:endParaRPr sz="20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19" name="Google Shape;219;p59"/>
            <p:cNvSpPr/>
            <p:nvPr/>
          </p:nvSpPr>
          <p:spPr>
            <a:xfrm>
              <a:off x="396998" y="1009844"/>
              <a:ext cx="5124196" cy="87553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1FAB63"/>
                </a:gs>
                <a:gs pos="34000">
                  <a:srgbClr val="22A964"/>
                </a:gs>
                <a:gs pos="70000">
                  <a:srgbClr val="20AF65"/>
                </a:gs>
                <a:gs pos="100000">
                  <a:srgbClr val="2EAC6B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9"/>
            <p:cNvSpPr txBox="1"/>
            <p:nvPr/>
          </p:nvSpPr>
          <p:spPr>
            <a:xfrm>
              <a:off x="422642" y="1035488"/>
              <a:ext cx="4121157" cy="8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ookman Old Style"/>
                <a:buNone/>
              </a:pPr>
              <a:r>
                <a:rPr lang="uk-UA" sz="2000" b="1" i="0" u="none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Цінність знань - у їхньому практичному застосуванні</a:t>
              </a:r>
              <a:endParaRPr sz="20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21" name="Google Shape;221;p59"/>
            <p:cNvSpPr/>
            <p:nvPr/>
          </p:nvSpPr>
          <p:spPr>
            <a:xfrm>
              <a:off x="765302" y="1994280"/>
              <a:ext cx="5124196" cy="87553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CC4A0"/>
                </a:gs>
                <a:gs pos="34000">
                  <a:srgbClr val="2FC3A0"/>
                </a:gs>
                <a:gs pos="70000">
                  <a:srgbClr val="2CC9A4"/>
                </a:gs>
                <a:gs pos="100000">
                  <a:srgbClr val="3CC7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9"/>
            <p:cNvSpPr txBox="1"/>
            <p:nvPr/>
          </p:nvSpPr>
          <p:spPr>
            <a:xfrm>
              <a:off x="790946" y="2019924"/>
              <a:ext cx="4121157" cy="8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ookman Old Style"/>
                <a:buNone/>
              </a:pPr>
              <a:r>
                <a:rPr lang="uk-UA" sz="2000" b="1" i="0" u="none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В кожній дитині є щось хороше – знайди його</a:t>
              </a:r>
              <a:endParaRPr sz="20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23" name="Google Shape;223;p59"/>
            <p:cNvSpPr/>
            <p:nvPr/>
          </p:nvSpPr>
          <p:spPr>
            <a:xfrm>
              <a:off x="1147952" y="2991421"/>
              <a:ext cx="5124196" cy="87553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3B0D1"/>
                </a:gs>
                <a:gs pos="34000">
                  <a:srgbClr val="37B1D0"/>
                </a:gs>
                <a:gs pos="70000">
                  <a:srgbClr val="35B4D6"/>
                </a:gs>
                <a:gs pos="100000">
                  <a:srgbClr val="45B6D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9"/>
            <p:cNvSpPr txBox="1"/>
            <p:nvPr/>
          </p:nvSpPr>
          <p:spPr>
            <a:xfrm>
              <a:off x="1173596" y="3017065"/>
              <a:ext cx="4121157" cy="8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ookman Old Style"/>
                <a:buNone/>
              </a:pPr>
              <a:r>
                <a:rPr lang="uk-UA" sz="2000" b="1" i="0" u="none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Дитина повинна реально оцінювати себе – це запорука успіху</a:t>
              </a:r>
              <a:endParaRPr sz="20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25" name="Google Shape;225;p59"/>
            <p:cNvSpPr/>
            <p:nvPr/>
          </p:nvSpPr>
          <p:spPr>
            <a:xfrm>
              <a:off x="1530604" y="3988561"/>
              <a:ext cx="5124196" cy="875538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2BDFD"/>
                </a:gs>
                <a:gs pos="34000">
                  <a:srgbClr val="37BEFB"/>
                </a:gs>
                <a:gs pos="70000">
                  <a:srgbClr val="34C1FF"/>
                </a:gs>
                <a:gs pos="100000">
                  <a:srgbClr val="47C6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9"/>
            <p:cNvSpPr txBox="1"/>
            <p:nvPr/>
          </p:nvSpPr>
          <p:spPr>
            <a:xfrm>
              <a:off x="1556248" y="4014205"/>
              <a:ext cx="4121157" cy="824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Bookman Old Style"/>
                <a:buNone/>
              </a:pPr>
              <a:r>
                <a:rPr lang="uk-UA" sz="2000" b="1" i="0" u="none" strike="noStrike" cap="none">
                  <a:solidFill>
                    <a:schemeClr val="dk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Добрий гумор – помічник вчителя</a:t>
              </a:r>
              <a:endParaRPr sz="20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27" name="Google Shape;227;p59"/>
            <p:cNvSpPr/>
            <p:nvPr/>
          </p:nvSpPr>
          <p:spPr>
            <a:xfrm>
              <a:off x="4555096" y="639629"/>
              <a:ext cx="569099" cy="56909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2E0CC">
                <a:alpha val="89019"/>
              </a:srgbClr>
            </a:solidFill>
            <a:ln w="12700" cap="flat" cmpd="sng">
              <a:solidFill>
                <a:srgbClr val="D2E0CC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9"/>
            <p:cNvSpPr txBox="1"/>
            <p:nvPr/>
          </p:nvSpPr>
          <p:spPr>
            <a:xfrm>
              <a:off x="4683143" y="639629"/>
              <a:ext cx="313005" cy="428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29" name="Google Shape;229;p59"/>
            <p:cNvSpPr/>
            <p:nvPr/>
          </p:nvSpPr>
          <p:spPr>
            <a:xfrm>
              <a:off x="4937747" y="1636769"/>
              <a:ext cx="569099" cy="56909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CE1D4">
                <a:alpha val="89019"/>
              </a:srgbClr>
            </a:solidFill>
            <a:ln w="12700" cap="flat" cmpd="sng">
              <a:solidFill>
                <a:srgbClr val="CCE1D4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9"/>
            <p:cNvSpPr txBox="1"/>
            <p:nvPr/>
          </p:nvSpPr>
          <p:spPr>
            <a:xfrm>
              <a:off x="5065794" y="1636769"/>
              <a:ext cx="313005" cy="428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31" name="Google Shape;231;p59"/>
            <p:cNvSpPr/>
            <p:nvPr/>
          </p:nvSpPr>
          <p:spPr>
            <a:xfrm>
              <a:off x="5320398" y="2619317"/>
              <a:ext cx="569099" cy="56909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DE7DF">
                <a:alpha val="89019"/>
              </a:srgbClr>
            </a:solidFill>
            <a:ln w="12700" cap="flat" cmpd="sng">
              <a:solidFill>
                <a:srgbClr val="CDE7DF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9"/>
            <p:cNvSpPr txBox="1"/>
            <p:nvPr/>
          </p:nvSpPr>
          <p:spPr>
            <a:xfrm>
              <a:off x="5448445" y="2619317"/>
              <a:ext cx="313005" cy="428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33" name="Google Shape;233;p59"/>
            <p:cNvSpPr/>
            <p:nvPr/>
          </p:nvSpPr>
          <p:spPr>
            <a:xfrm>
              <a:off x="5703049" y="3626186"/>
              <a:ext cx="569099" cy="56909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E4ED">
                <a:alpha val="89019"/>
              </a:srgbClr>
            </a:solidFill>
            <a:ln w="12700" cap="flat" cmpd="sng">
              <a:solidFill>
                <a:srgbClr val="CFE4ED">
                  <a:alpha val="89019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9"/>
            <p:cNvSpPr txBox="1"/>
            <p:nvPr/>
          </p:nvSpPr>
          <p:spPr>
            <a:xfrm>
              <a:off x="5831096" y="3626186"/>
              <a:ext cx="313005" cy="428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  <p:sp>
        <p:nvSpPr>
          <p:cNvPr id="235" name="Google Shape;235;p59"/>
          <p:cNvSpPr/>
          <p:nvPr/>
        </p:nvSpPr>
        <p:spPr>
          <a:xfrm>
            <a:off x="228600" y="449677"/>
            <a:ext cx="8382000" cy="8457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Bookman Old Style"/>
              <a:buNone/>
            </a:pPr>
            <a:r>
              <a:rPr lang="uk-UA" sz="4400" b="1" i="1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Мої педагогічні принципи</a:t>
            </a:r>
            <a:endParaRPr sz="4400" b="1" i="1" u="none" strike="noStrike" cap="none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36" name="Google Shape;23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096" y="6127964"/>
            <a:ext cx="1859441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169" y="4069870"/>
            <a:ext cx="2091109" cy="1597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033012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увій: вертикальний 8">
            <a:extLst>
              <a:ext uri="{FF2B5EF4-FFF2-40B4-BE49-F238E27FC236}">
                <a16:creationId xmlns:a16="http://schemas.microsoft.com/office/drawing/2014/main" xmlns="" id="{E0EC2BCB-07EA-400B-2336-35B5DE01F36C}"/>
              </a:ext>
            </a:extLst>
          </p:cNvPr>
          <p:cNvSpPr/>
          <p:nvPr/>
        </p:nvSpPr>
        <p:spPr>
          <a:xfrm>
            <a:off x="2090058" y="1360715"/>
            <a:ext cx="2345254" cy="2597446"/>
          </a:xfrm>
          <a:prstGeom prst="verticalScroll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 розвитку індивідуальних </a:t>
            </a:r>
          </a:p>
          <a:p>
            <a:pPr lvl="0" algn="ctr"/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кожного учня</a:t>
            </a:r>
          </a:p>
        </p:txBody>
      </p:sp>
      <p:sp>
        <p:nvSpPr>
          <p:cNvPr id="10" name="Сувій: вертикальний 9">
            <a:extLst>
              <a:ext uri="{FF2B5EF4-FFF2-40B4-BE49-F238E27FC236}">
                <a16:creationId xmlns:a16="http://schemas.microsoft.com/office/drawing/2014/main" xmlns="" id="{187ABF57-7D44-9105-FFC1-A0DEFDC980F0}"/>
              </a:ext>
            </a:extLst>
          </p:cNvPr>
          <p:cNvSpPr/>
          <p:nvPr/>
        </p:nvSpPr>
        <p:spPr>
          <a:xfrm>
            <a:off x="4435311" y="1360716"/>
            <a:ext cx="2217657" cy="2334591"/>
          </a:xfrm>
          <a:prstGeom prst="verticalScroll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</a:t>
            </a:r>
          </a:p>
          <a:p>
            <a:pPr lvl="0" algn="ctr"/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 та </a:t>
            </a:r>
          </a:p>
          <a:p>
            <a:pPr lvl="0" algn="ctr"/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здібності учнів</a:t>
            </a:r>
          </a:p>
        </p:txBody>
      </p:sp>
      <p:sp>
        <p:nvSpPr>
          <p:cNvPr id="11" name="Сувій: вертикальний 10">
            <a:extLst>
              <a:ext uri="{FF2B5EF4-FFF2-40B4-BE49-F238E27FC236}">
                <a16:creationId xmlns:a16="http://schemas.microsoft.com/office/drawing/2014/main" xmlns="" id="{315400D3-088F-32A4-DA1E-F2A190CDABE1}"/>
              </a:ext>
            </a:extLst>
          </p:cNvPr>
          <p:cNvSpPr/>
          <p:nvPr/>
        </p:nvSpPr>
        <p:spPr>
          <a:xfrm>
            <a:off x="6686690" y="1132115"/>
            <a:ext cx="2311672" cy="2563192"/>
          </a:xfrm>
          <a:prstGeom prst="verticalScroll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 роботу з обдарованими учнями через їх участь у  конкурсах та олімпіадах</a:t>
            </a:r>
          </a:p>
        </p:txBody>
      </p:sp>
      <p:sp>
        <p:nvSpPr>
          <p:cNvPr id="12" name="Сувій: вертикальний 11">
            <a:extLst>
              <a:ext uri="{FF2B5EF4-FFF2-40B4-BE49-F238E27FC236}">
                <a16:creationId xmlns:a16="http://schemas.microsoft.com/office/drawing/2014/main" xmlns="" id="{4D24E878-5998-05E2-A778-1143946F1782}"/>
              </a:ext>
            </a:extLst>
          </p:cNvPr>
          <p:cNvSpPr/>
          <p:nvPr/>
        </p:nvSpPr>
        <p:spPr>
          <a:xfrm>
            <a:off x="2617371" y="4314724"/>
            <a:ext cx="2444486" cy="2251022"/>
          </a:xfrm>
          <a:prstGeom prst="verticalScroll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 </a:t>
            </a:r>
            <a:r>
              <a:rPr lang="ru-RU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вирішенню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</a:t>
            </a:r>
          </a:p>
          <a:p>
            <a:pPr algn="ctr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увій: вертикальний 12">
            <a:extLst>
              <a:ext uri="{FF2B5EF4-FFF2-40B4-BE49-F238E27FC236}">
                <a16:creationId xmlns:a16="http://schemas.microsoft.com/office/drawing/2014/main" xmlns="" id="{0B566025-7717-BDC4-BB8F-301DCCF0A8F1}"/>
              </a:ext>
            </a:extLst>
          </p:cNvPr>
          <p:cNvSpPr/>
          <p:nvPr/>
        </p:nvSpPr>
        <p:spPr>
          <a:xfrm>
            <a:off x="5664837" y="4314724"/>
            <a:ext cx="2466792" cy="2251022"/>
          </a:xfrm>
          <a:prstGeom prst="verticalScroll">
            <a:avLst/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поширювати і впроваджувати педагогічні інновації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: вправо з вирізом 3">
            <a:extLst>
              <a:ext uri="{FF2B5EF4-FFF2-40B4-BE49-F238E27FC236}">
                <a16:creationId xmlns:a16="http://schemas.microsoft.com/office/drawing/2014/main" xmlns="" id="{FBA2D4D4-2F24-3B30-C022-33BD13AB77FB}"/>
              </a:ext>
            </a:extLst>
          </p:cNvPr>
          <p:cNvSpPr/>
          <p:nvPr/>
        </p:nvSpPr>
        <p:spPr>
          <a:xfrm>
            <a:off x="0" y="1600200"/>
            <a:ext cx="2474536" cy="2095106"/>
          </a:xfrm>
          <a:prstGeom prst="notchedRightArrow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Завжди готова бути новатором, агентом змін НУШ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Google Shape;750;p99"/>
          <p:cNvSpPr/>
          <p:nvPr/>
        </p:nvSpPr>
        <p:spPr>
          <a:xfrm>
            <a:off x="76431" y="93711"/>
            <a:ext cx="7576226" cy="733604"/>
          </a:xfrm>
          <a:prstGeom prst="roundRect">
            <a:avLst>
              <a:gd name="adj" fmla="val 24207"/>
            </a:avLst>
          </a:prstGeom>
          <a:solidFill>
            <a:schemeClr val="lt1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None/>
            </a:pPr>
            <a:r>
              <a:rPr lang="uk-UA" sz="3200" b="1" i="1" dirty="0">
                <a:solidFill>
                  <a:srgbClr val="FF0000"/>
                </a:solidFill>
                <a:latin typeface="Bookman Old Style"/>
                <a:sym typeface="Bookman Old Style"/>
              </a:rPr>
              <a:t>5 цілей на наступних 5 років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987835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39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36"/>
          <p:cNvSpPr/>
          <p:nvPr/>
        </p:nvSpPr>
        <p:spPr>
          <a:xfrm>
            <a:off x="0" y="274478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36"/>
          <p:cNvSpPr/>
          <p:nvPr/>
        </p:nvSpPr>
        <p:spPr>
          <a:xfrm>
            <a:off x="684213" y="549275"/>
            <a:ext cx="4248150" cy="172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  <a:t>Дякую</a:t>
            </a:r>
          </a:p>
        </p:txBody>
      </p:sp>
      <p:sp>
        <p:nvSpPr>
          <p:cNvPr id="801" name="Google Shape;801;p36"/>
          <p:cNvSpPr/>
          <p:nvPr/>
        </p:nvSpPr>
        <p:spPr>
          <a:xfrm>
            <a:off x="3419475" y="2565400"/>
            <a:ext cx="5364163" cy="1358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Impact"/>
              </a:rPr>
              <a:t>за увагу</a:t>
            </a:r>
          </a:p>
        </p:txBody>
      </p:sp>
      <p:pic>
        <p:nvPicPr>
          <p:cNvPr id="802" name="Google Shape;802;p36" descr="Похожее 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8" y="3933825"/>
            <a:ext cx="3444875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увій: горизонтальний 6">
            <a:extLst>
              <a:ext uri="{FF2B5EF4-FFF2-40B4-BE49-F238E27FC236}">
                <a16:creationId xmlns:a16="http://schemas.microsoft.com/office/drawing/2014/main" xmlns="" id="{8A556E48-F35E-ED3F-8B69-A8D18B94E650}"/>
              </a:ext>
            </a:extLst>
          </p:cNvPr>
          <p:cNvSpPr/>
          <p:nvPr/>
        </p:nvSpPr>
        <p:spPr>
          <a:xfrm>
            <a:off x="1031055" y="1459969"/>
            <a:ext cx="3540945" cy="660450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Дата народження:</a:t>
            </a:r>
            <a:r>
              <a:rPr lang="uk-UA" sz="1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03.03.1987</a:t>
            </a:r>
            <a:endParaRPr lang="en-US" sz="1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Сувій: горизонтальний 8">
            <a:extLst>
              <a:ext uri="{FF2B5EF4-FFF2-40B4-BE49-F238E27FC236}">
                <a16:creationId xmlns:a16="http://schemas.microsoft.com/office/drawing/2014/main" xmlns="" id="{9C0603F7-8103-CBE8-C337-D0E399AA61E7}"/>
              </a:ext>
            </a:extLst>
          </p:cNvPr>
          <p:cNvSpPr/>
          <p:nvPr/>
        </p:nvSpPr>
        <p:spPr>
          <a:xfrm>
            <a:off x="1031054" y="4516521"/>
            <a:ext cx="4510137" cy="647437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Посада: вчитель початкових класів</a:t>
            </a:r>
          </a:p>
        </p:txBody>
      </p:sp>
      <p:sp>
        <p:nvSpPr>
          <p:cNvPr id="10" name="Сувій: горизонтальний 9">
            <a:extLst>
              <a:ext uri="{FF2B5EF4-FFF2-40B4-BE49-F238E27FC236}">
                <a16:creationId xmlns:a16="http://schemas.microsoft.com/office/drawing/2014/main" xmlns="" id="{E38F7108-844A-110F-4E73-E299EFD83083}"/>
              </a:ext>
            </a:extLst>
          </p:cNvPr>
          <p:cNvSpPr/>
          <p:nvPr/>
        </p:nvSpPr>
        <p:spPr>
          <a:xfrm>
            <a:off x="1031055" y="2222354"/>
            <a:ext cx="3816680" cy="646112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Освіта : </a:t>
            </a:r>
            <a:r>
              <a:rPr lang="uk-UA" sz="1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середня спеціальна</a:t>
            </a:r>
            <a:endParaRPr lang="en-US" sz="1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Сувій: горизонтальний 10">
            <a:extLst>
              <a:ext uri="{FF2B5EF4-FFF2-40B4-BE49-F238E27FC236}">
                <a16:creationId xmlns:a16="http://schemas.microsoft.com/office/drawing/2014/main" xmlns="" id="{C577F59E-AFE7-8189-6075-F3955D2827A7}"/>
              </a:ext>
            </a:extLst>
          </p:cNvPr>
          <p:cNvSpPr/>
          <p:nvPr/>
        </p:nvSpPr>
        <p:spPr>
          <a:xfrm>
            <a:off x="3884345" y="5241433"/>
            <a:ext cx="2757340" cy="753683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Рік атестації:</a:t>
            </a: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2024-2025</a:t>
            </a:r>
          </a:p>
        </p:txBody>
      </p:sp>
      <p:sp>
        <p:nvSpPr>
          <p:cNvPr id="12" name="Сувій: горизонтальний 11">
            <a:extLst>
              <a:ext uri="{FF2B5EF4-FFF2-40B4-BE49-F238E27FC236}">
                <a16:creationId xmlns:a16="http://schemas.microsoft.com/office/drawing/2014/main" xmlns="" id="{889776F2-D5AF-F33B-49A6-0400FBE0A97A}"/>
              </a:ext>
            </a:extLst>
          </p:cNvPr>
          <p:cNvSpPr/>
          <p:nvPr/>
        </p:nvSpPr>
        <p:spPr>
          <a:xfrm>
            <a:off x="1031054" y="2933646"/>
            <a:ext cx="4098303" cy="635750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Спеціальність: початкове навчання 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Сувій: горизонтальний 12">
            <a:extLst>
              <a:ext uri="{FF2B5EF4-FFF2-40B4-BE49-F238E27FC236}">
                <a16:creationId xmlns:a16="http://schemas.microsoft.com/office/drawing/2014/main" xmlns="" id="{ECDA7BA1-85A3-5AE6-8F21-F137DB33FF0A}"/>
              </a:ext>
            </a:extLst>
          </p:cNvPr>
          <p:cNvSpPr/>
          <p:nvPr/>
        </p:nvSpPr>
        <p:spPr>
          <a:xfrm>
            <a:off x="1016064" y="5283789"/>
            <a:ext cx="2652470" cy="647437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Стаж роботи: 15 років</a:t>
            </a:r>
          </a:p>
        </p:txBody>
      </p:sp>
      <p:sp>
        <p:nvSpPr>
          <p:cNvPr id="15" name="Сувій: горизонтальний 14">
            <a:extLst>
              <a:ext uri="{FF2B5EF4-FFF2-40B4-BE49-F238E27FC236}">
                <a16:creationId xmlns:a16="http://schemas.microsoft.com/office/drawing/2014/main" xmlns="" id="{34B7CF6A-0338-4ACA-4C28-887788CBB2F1}"/>
              </a:ext>
            </a:extLst>
          </p:cNvPr>
          <p:cNvSpPr/>
          <p:nvPr/>
        </p:nvSpPr>
        <p:spPr>
          <a:xfrm>
            <a:off x="1031054" y="3661472"/>
            <a:ext cx="4568468" cy="774659"/>
          </a:xfrm>
          <a:prstGeom prst="horizontalScroll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Місце роботи: </a:t>
            </a:r>
            <a:r>
              <a:rPr lang="uk-UA" sz="18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Павлівський</a:t>
            </a:r>
            <a:r>
              <a:rPr lang="uk-UA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ліцей Волинської області</a:t>
            </a:r>
          </a:p>
        </p:txBody>
      </p:sp>
      <p:sp>
        <p:nvSpPr>
          <p:cNvPr id="16" name="Google Shape;175;p55"/>
          <p:cNvSpPr/>
          <p:nvPr/>
        </p:nvSpPr>
        <p:spPr>
          <a:xfrm>
            <a:off x="154558" y="163286"/>
            <a:ext cx="6083300" cy="794657"/>
          </a:xfrm>
          <a:prstGeom prst="roundRect">
            <a:avLst>
              <a:gd name="adj" fmla="val 24207"/>
            </a:avLst>
          </a:prstGeom>
          <a:solidFill>
            <a:schemeClr val="lt1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None/>
            </a:pPr>
            <a:r>
              <a:rPr lang="uk-UA" sz="4000" b="1" i="1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Візитна картка</a:t>
            </a:r>
            <a:endParaRPr sz="4000" b="1" i="1" u="none" strike="noStrike" cap="none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22367" y="498978"/>
            <a:ext cx="1820211" cy="2087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5826" y="2485783"/>
            <a:ext cx="2269698" cy="27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1213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251520" y="227235"/>
            <a:ext cx="8411300" cy="790793"/>
          </a:xfrm>
          <a:prstGeom prst="roundRect">
            <a:avLst>
              <a:gd name="adj" fmla="val 50000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None/>
            </a:pPr>
            <a:r>
              <a:rPr lang="uk-UA" sz="4000" b="1" i="1" u="none" strike="noStrike" cap="none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Підвищення кваліфікації</a:t>
            </a:r>
            <a:endParaRPr sz="4000" b="1" i="1" u="none" strike="noStrike" cap="none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4559" y="6032620"/>
            <a:ext cx="1859441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1158586"/>
            <a:ext cx="3089564" cy="2317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3628" y="766329"/>
            <a:ext cx="2322368" cy="3096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688" y="3247065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1429" y="3532162"/>
            <a:ext cx="2169968" cy="289329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ілка: вправо 10">
            <a:extLst>
              <a:ext uri="{FF2B5EF4-FFF2-40B4-BE49-F238E27FC236}">
                <a16:creationId xmlns:a16="http://schemas.microsoft.com/office/drawing/2014/main" xmlns="" id="{F52D4D17-B740-E32A-D9ED-A6BFC85C1AE4}"/>
              </a:ext>
            </a:extLst>
          </p:cNvPr>
          <p:cNvSpPr/>
          <p:nvPr/>
        </p:nvSpPr>
        <p:spPr>
          <a:xfrm>
            <a:off x="821987" y="647994"/>
            <a:ext cx="4969213" cy="1439392"/>
          </a:xfrm>
          <a:prstGeom prst="right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учнів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наставник, партнер,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коуч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ментор та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xmlns="" id="{6A2DBE56-C9E2-BF0C-4CC7-B2CBCBC6613D}"/>
              </a:ext>
            </a:extLst>
          </p:cNvPr>
          <p:cNvSpPr/>
          <p:nvPr/>
        </p:nvSpPr>
        <p:spPr>
          <a:xfrm>
            <a:off x="1095022" y="1792859"/>
            <a:ext cx="6039555" cy="1439392"/>
          </a:xfrm>
          <a:prstGeom prst="rightArrow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колег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ефективний комунікатор та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новатор та модератор</a:t>
            </a:r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xmlns="" id="{B856A620-76D9-2387-9964-3F354B609D44}"/>
              </a:ext>
            </a:extLst>
          </p:cNvPr>
          <p:cNvSpPr/>
          <p:nvPr/>
        </p:nvSpPr>
        <p:spPr>
          <a:xfrm>
            <a:off x="1603022" y="2856568"/>
            <a:ext cx="5937956" cy="1538363"/>
          </a:xfrm>
          <a:prstGeom prst="rightArrow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родини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любляча матуся та </a:t>
            </a:r>
          </a:p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кохана дружина</a:t>
            </a:r>
          </a:p>
        </p:txBody>
      </p:sp>
      <p:sp>
        <p:nvSpPr>
          <p:cNvPr id="14" name="Google Shape;192;p56"/>
          <p:cNvSpPr/>
          <p:nvPr/>
        </p:nvSpPr>
        <p:spPr>
          <a:xfrm>
            <a:off x="1306286" y="110676"/>
            <a:ext cx="2994781" cy="584962"/>
          </a:xfrm>
          <a:prstGeom prst="roundRect">
            <a:avLst>
              <a:gd name="adj" fmla="val 50000"/>
            </a:avLst>
          </a:prstGeom>
          <a:blipFill rotWithShape="1">
            <a:blip r:embed="rId2">
              <a:alphaModFix/>
            </a:blip>
            <a:tile tx="0" ty="0" sx="100000" sy="100000" flip="none" algn="tl"/>
          </a:blip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None/>
            </a:pPr>
            <a:r>
              <a:rPr lang="uk-UA" sz="3200" b="1" i="1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Я</a:t>
            </a:r>
            <a:endParaRPr sz="3200" b="1" i="1" u="none" strike="noStrike" cap="none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4" y="3904303"/>
            <a:ext cx="176212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875C0A49-FADC-4FCE-85A0-500BA0DB1D21}"/>
              </a:ext>
            </a:extLst>
          </p:cNvPr>
          <p:cNvSpPr/>
          <p:nvPr/>
        </p:nvSpPr>
        <p:spPr>
          <a:xfrm>
            <a:off x="1603022" y="4394931"/>
            <a:ext cx="7420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solidFill>
                  <a:schemeClr val="tx1"/>
                </a:solidFill>
              </a:rPr>
              <a:t>Чому я обрала саме цей життєвий шлях? Вважаю, що  саме ця  професія  включає в собі творчість, креативність, живе спілкування, зворотній зв’язок, щирість, відповідальність та незабутні емоції.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430B04-314B-49A4-9BA6-18D57963F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089" y="124652"/>
            <a:ext cx="3119486" cy="1223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4649269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7"/>
          <p:cNvSpPr/>
          <p:nvPr/>
        </p:nvSpPr>
        <p:spPr>
          <a:xfrm>
            <a:off x="152400" y="274879"/>
            <a:ext cx="3952729" cy="1137897"/>
          </a:xfrm>
          <a:prstGeom prst="roundRect">
            <a:avLst>
              <a:gd name="adj" fmla="val 24207"/>
            </a:avLst>
          </a:prstGeom>
          <a:solidFill>
            <a:srgbClr val="FFFFFF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Bookman Old Style"/>
              <a:buNone/>
            </a:pPr>
            <a:r>
              <a:rPr lang="uk-UA" sz="3600" b="1" i="1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Життєве кредо</a:t>
            </a:r>
            <a:endParaRPr sz="3600" b="1" i="1" u="none" strike="noStrike" cap="none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0" name="Google Shape;200;p57"/>
          <p:cNvSpPr/>
          <p:nvPr/>
        </p:nvSpPr>
        <p:spPr>
          <a:xfrm>
            <a:off x="0" y="1412777"/>
            <a:ext cx="3538643" cy="3398709"/>
          </a:xfrm>
          <a:prstGeom prst="verticalScroll">
            <a:avLst>
              <a:gd name="adj" fmla="val 12243"/>
            </a:avLst>
          </a:prstGeom>
          <a:solidFill>
            <a:schemeClr val="lt1"/>
          </a:solidFill>
          <a:ln w="15875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590" b="1" i="1" u="none" strike="noStrike" cap="none" dirty="0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uk-UA" sz="2000" b="1" i="1" u="none" strike="noStrike" cap="none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Живу для тих  -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uk-UA" sz="2000" b="1" i="1" u="none" strike="noStrike" cap="none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кому потрібна, дружу з тими,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uk-UA" sz="2000" b="1" i="1" u="none" strike="noStrike" cap="none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у кому впевнена, спілкуюсь з тими, хто приємний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uk-UA" sz="2000" b="1" i="1" u="none" strike="noStrike" cap="none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і вдячна  тим,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uk-UA" sz="2000" b="1" i="1" u="none" strike="noStrike" cap="none" dirty="0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хто цінує.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5194851"/>
            <a:ext cx="3314702" cy="8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988" y="6123119"/>
            <a:ext cx="1859441" cy="9266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08;p58"/>
          <p:cNvSpPr/>
          <p:nvPr/>
        </p:nvSpPr>
        <p:spPr>
          <a:xfrm>
            <a:off x="4855028" y="228599"/>
            <a:ext cx="4125685" cy="11841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Bookman Old Style"/>
              <a:buNone/>
            </a:pPr>
            <a:r>
              <a:rPr lang="uk-UA" sz="3600" b="1" i="1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Педагогічне  кредо</a:t>
            </a:r>
            <a:endParaRPr sz="3600" b="1" i="1" u="none" strike="noStrike" cap="none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7" name="Google Shape;207;p58"/>
          <p:cNvSpPr/>
          <p:nvPr/>
        </p:nvSpPr>
        <p:spPr>
          <a:xfrm>
            <a:off x="4401459" y="1521634"/>
            <a:ext cx="4318000" cy="4243036"/>
          </a:xfrm>
          <a:prstGeom prst="verticalScroll">
            <a:avLst>
              <a:gd name="adj" fmla="val 9175"/>
            </a:avLst>
          </a:prstGeom>
          <a:solidFill>
            <a:schemeClr val="lt1"/>
          </a:solidFill>
          <a:ln w="15875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uk-UA" sz="2220" b="1" i="1" u="none" strike="noStrike" cap="none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Найважливіше у педагогічній діяльності – 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uk-UA" sz="2220" b="1" i="1" u="none" strike="noStrike" cap="none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це гармонія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uk-UA" sz="2220" b="1" i="1" u="none" strike="noStrike" cap="none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у стосунках 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uk-UA" sz="2220" b="1" i="1" u="none" strike="noStrike" cap="none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 учнями,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uk-UA" sz="2220" b="1" i="1" u="none" strike="noStrike" cap="none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їх батьками 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uk-UA" sz="2220" b="1" i="1" u="none" strike="noStrike" cap="none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та колегами, постійний 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uk-UA" sz="2220" b="1" i="1" u="none" strike="noStrike" cap="none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творчий пошук і самовдосконалення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2" y="2444750"/>
            <a:ext cx="22860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2"/>
          <p:cNvSpPr txBox="1"/>
          <p:nvPr/>
        </p:nvSpPr>
        <p:spPr>
          <a:xfrm>
            <a:off x="778931" y="3108960"/>
            <a:ext cx="5861019" cy="2862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uk-UA" sz="3600" b="1" dirty="0">
                <a:solidFill>
                  <a:srgbClr val="0070C0"/>
                </a:solidFill>
                <a:latin typeface="Times New Roman"/>
                <a:cs typeface="Times New Roman"/>
                <a:sym typeface="Times New Roman"/>
              </a:rPr>
              <a:t>Формування у школярів інтересу до занять фізичною культурою за допомогою ігрових методів.</a:t>
            </a:r>
            <a:endParaRPr lang="uk-UA"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2"/>
          <p:cNvSpPr/>
          <p:nvPr/>
        </p:nvSpPr>
        <p:spPr>
          <a:xfrm>
            <a:off x="778932" y="1181687"/>
            <a:ext cx="7303912" cy="942536"/>
          </a:xfrm>
          <a:prstGeom prst="roundRect">
            <a:avLst>
              <a:gd name="adj" fmla="val 24207"/>
            </a:avLst>
          </a:prstGeom>
          <a:solidFill>
            <a:schemeClr val="lt1"/>
          </a:solidFill>
          <a:ln w="63500" cap="flat" cmpd="sng">
            <a:solidFill>
              <a:srgbClr val="3399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None/>
            </a:pPr>
            <a:r>
              <a:rPr lang="uk-UA" sz="3200" b="1" i="1" u="none" strike="noStrike" cap="none" dirty="0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Проблема, над якою працюю:</a:t>
            </a:r>
            <a:endParaRPr sz="3200" b="1" i="1" u="none" strike="noStrike" cap="none" dirty="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77" name="Google Shape;27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6441" y="6090959"/>
            <a:ext cx="1859441" cy="92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63934" y="3981422"/>
            <a:ext cx="2761948" cy="1993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52" y="5421923"/>
            <a:ext cx="2141361" cy="137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Мета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дослідження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2185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організаційно-методичні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3409961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2500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dirty="0" smtClean="0"/>
              <a:t>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Урок фізичної культури є головною формою роботи з фізичного виховання, де  учні оволодівають програмним матеріалом і здобувають комплекс  потрібних знань, умінь та навичок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фотографии с фотика2016год\олимп я\олимп день2 3\IMG_5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357688"/>
            <a:ext cx="2643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:\фотографии с фотика2016год\сжатие\Новая папка\IMG_0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 b="7584"/>
          <a:stretch>
            <a:fillRect/>
          </a:stretch>
        </p:blipFill>
        <p:spPr bwMode="auto">
          <a:xfrm>
            <a:off x="6286500" y="44291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D:\фотографии с фотика2016год\сжатие\Новая папка\IMG_07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643313"/>
            <a:ext cx="2928937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79564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Існують різні способи мотивувати </a:t>
            </a:r>
            <a:r>
              <a:rPr lang="uk-UA" sz="3200" b="1" dirty="0" smtClean="0"/>
              <a:t>дітей </a:t>
            </a:r>
            <a:r>
              <a:rPr lang="uk-UA" sz="3200" b="1" dirty="0" smtClean="0"/>
              <a:t>до занять фізичними вправами:</a:t>
            </a:r>
            <a:endParaRPr lang="ru-RU" sz="3200" b="1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544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800" dirty="0" smtClean="0"/>
              <a:t>демонстрація позитивних впливів фізичних навантажень на організм  людини;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smtClean="0"/>
              <a:t>інтерес до нової справи;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smtClean="0"/>
              <a:t>цікаві форми проведення секційних занять;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smtClean="0"/>
              <a:t> розвиток кар'єрних можливостей, наслідування кумира;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 smtClean="0"/>
              <a:t>можливість проведення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dirty="0" smtClean="0"/>
              <a:t>      спільно з друзями цікавого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dirty="0" smtClean="0"/>
              <a:t>                і корисного дозвілля.</a:t>
            </a:r>
            <a:endParaRPr lang="ru-RU" sz="2800" dirty="0" smtClean="0"/>
          </a:p>
        </p:txBody>
      </p:sp>
      <p:pic>
        <p:nvPicPr>
          <p:cNvPr id="10245" name="Picture 5" descr="H:\Новая папка славянск\IMG_317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379913"/>
            <a:ext cx="3500437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588702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407</Words>
  <Application>Microsoft Office PowerPoint</Application>
  <PresentationFormat>Экран (4:3)</PresentationFormat>
  <Paragraphs>71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Bookman Old Style</vt:lpstr>
      <vt:lpstr>Noto Sans Symbols</vt:lpstr>
      <vt:lpstr>Impact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Мета  дослідження</vt:lpstr>
      <vt:lpstr>Презентация PowerPoint</vt:lpstr>
      <vt:lpstr> Існують різні способи мотивувати дітей до занять фізичними вправами:</vt:lpstr>
      <vt:lpstr>Презентация PowerPoint</vt:lpstr>
      <vt:lpstr>Презентация PowerPoint</vt:lpstr>
      <vt:lpstr>Презентация PowerPoint</vt:lpstr>
      <vt:lpstr>Три кроки до успіху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ihuh jijj</dc:creator>
  <cp:lastModifiedBy>Пользователь Windows</cp:lastModifiedBy>
  <cp:revision>46</cp:revision>
  <dcterms:created xsi:type="dcterms:W3CDTF">2018-12-01T14:03:23Z</dcterms:created>
  <dcterms:modified xsi:type="dcterms:W3CDTF">2025-03-03T10:10:24Z</dcterms:modified>
</cp:coreProperties>
</file>