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7"/>
  </p:notesMasterIdLst>
  <p:sldIdLst>
    <p:sldId id="256" r:id="rId3"/>
    <p:sldId id="272" r:id="rId4"/>
    <p:sldId id="257" r:id="rId5"/>
    <p:sldId id="259" r:id="rId6"/>
    <p:sldId id="270" r:id="rId7"/>
    <p:sldId id="260" r:id="rId8"/>
    <p:sldId id="261" r:id="rId9"/>
    <p:sldId id="262" r:id="rId10"/>
    <p:sldId id="263" r:id="rId11"/>
    <p:sldId id="267" r:id="rId12"/>
    <p:sldId id="264" r:id="rId13"/>
    <p:sldId id="266" r:id="rId14"/>
    <p:sldId id="265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812B3-2EBF-444A-93DC-00FBC6687B53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20032-226B-4B3B-A799-F049A35E3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009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6E4DFEB-841C-4D06-8680-9370DCD89158}" type="slidenum">
              <a:rPr lang="ru-RU" altLang="ru-RU" smtClean="0">
                <a:latin typeface="Calibri" pitchFamily="34" charset="0"/>
              </a:rPr>
              <a:pPr/>
              <a:t>2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ADAFA"/>
              </a:solidFill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ADAFA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8D24566-9A09-4F7B-B834-CB6BC74EFC45}" type="datetime1">
              <a:rPr lang="ru-RU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>
                <a:solidFill>
                  <a:srgbClr val="0F6FC6">
                    <a:tint val="20000"/>
                  </a:srgbClr>
                </a:solidFill>
              </a:rPr>
              <a:t>Банник Марина Олександрівна</a:t>
            </a:r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98FF29C-E5DF-4D10-9EFF-591645527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04840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1EDCB-9BF1-455C-BADD-42EF653ED585}" type="datetime1">
              <a:rPr lang="ru-RU">
                <a:solidFill>
                  <a:prstClr val="black"/>
                </a:solidFill>
              </a:rPr>
              <a:pPr>
                <a:defRPr/>
              </a:pPr>
              <a:t>07.11.2016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Банник Марина Олександрівна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5CC4E-2025-47CE-B206-1F30EA21AD8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5736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A34BD-A053-43EB-8CD9-C38E417F07FB}" type="datetime1">
              <a:rPr lang="ru-RU">
                <a:solidFill>
                  <a:prstClr val="black"/>
                </a:solidFill>
              </a:rPr>
              <a:pPr>
                <a:defRPr/>
              </a:pPr>
              <a:t>07.11.2016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Банник Марина Олександрівна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1FFA8-71A8-4D14-BF6B-142B2738A2D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39131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98D3C-A1B8-4F12-8E28-7BA5775F7843}" type="datetime1">
              <a:rPr lang="ru-RU">
                <a:solidFill>
                  <a:prstClr val="black"/>
                </a:solidFill>
              </a:rPr>
              <a:pPr>
                <a:defRPr/>
              </a:pPr>
              <a:t>07.11.2016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Банник Марина Олександрівна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24C73-5FD6-4A7B-A33B-77C31ED2EE6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43874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ADAFA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ADAFA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AE131B-D122-4706-8976-3B0505B6F7AE}" type="datetime1">
              <a:rPr lang="ru-RU">
                <a:solidFill>
                  <a:srgbClr val="6ADAFA"/>
                </a:solidFill>
              </a:rPr>
              <a:pPr>
                <a:defRPr/>
              </a:pPr>
              <a:t>07.11.2016</a:t>
            </a:fld>
            <a:endParaRPr lang="ru-RU">
              <a:solidFill>
                <a:srgbClr val="6ADAFA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>
                <a:solidFill>
                  <a:srgbClr val="6ADAFA"/>
                </a:solidFill>
              </a:rPr>
              <a:t>Банник Марина Олександрівна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FD84FA-9F56-480D-A430-9933382DC9F0}" type="slidenum">
              <a:rPr lang="ru-RU">
                <a:solidFill>
                  <a:srgbClr val="6ADAF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ADA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942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B4950D-1133-4A0D-9C2D-8ABFFADD3088}" type="datetime1">
              <a:rPr lang="ru-RU">
                <a:solidFill>
                  <a:srgbClr val="6ADAFA"/>
                </a:solidFill>
              </a:rPr>
              <a:pPr>
                <a:defRPr/>
              </a:pPr>
              <a:t>07.11.2016</a:t>
            </a:fld>
            <a:endParaRPr lang="ru-RU">
              <a:solidFill>
                <a:srgbClr val="6ADAF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>
                <a:solidFill>
                  <a:srgbClr val="6ADAFA"/>
                </a:solidFill>
              </a:rPr>
              <a:t>Банник Марина Олександрівна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148271-139B-46C5-89A8-1EC363E4AE75}" type="slidenum">
              <a:rPr lang="ru-RU">
                <a:solidFill>
                  <a:srgbClr val="6ADAF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ADA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885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143D13-47E3-409D-8044-529CC3CE9526}" type="datetime1">
              <a:rPr lang="ru-RU">
                <a:solidFill>
                  <a:prstClr val="black"/>
                </a:solidFill>
              </a:rPr>
              <a:pPr>
                <a:defRPr/>
              </a:pPr>
              <a:t>07.11.2016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Банник Марина Олександрівна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B6E02-AAA9-4E79-AFC2-32118A07B7D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988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4DF15A-0815-4556-93DD-3779F67F553A}" type="datetime1">
              <a:rPr lang="ru-RU">
                <a:solidFill>
                  <a:srgbClr val="6ADAFA"/>
                </a:solidFill>
              </a:rPr>
              <a:pPr>
                <a:defRPr/>
              </a:pPr>
              <a:t>07.11.2016</a:t>
            </a:fld>
            <a:endParaRPr lang="ru-RU">
              <a:solidFill>
                <a:srgbClr val="6ADAF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>
                <a:solidFill>
                  <a:srgbClr val="6ADAFA"/>
                </a:solidFill>
              </a:rPr>
              <a:t>Банник Марина Олександрівна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9A8049-FBED-4E23-84B6-14A9E5E30EE7}" type="slidenum">
              <a:rPr lang="ru-RU">
                <a:solidFill>
                  <a:srgbClr val="6ADAF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ADA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555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FCAE-325E-4029-A6FF-5762739149E0}" type="datetime1">
              <a:rPr lang="ru-RU">
                <a:solidFill>
                  <a:prstClr val="black"/>
                </a:solidFill>
              </a:rPr>
              <a:pPr>
                <a:defRPr/>
              </a:pPr>
              <a:t>07.11.2016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Банник Марина Олександрівна</a:t>
            </a: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8022F-05B8-4358-9E5C-58600D7E40A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3507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FEC7DD-AA25-44A1-9DB9-BAC895A1CEC1}" type="datetime1">
              <a:rPr lang="ru-RU">
                <a:solidFill>
                  <a:prstClr val="black"/>
                </a:solidFill>
              </a:rPr>
              <a:pPr>
                <a:defRPr/>
              </a:pPr>
              <a:t>07.11.2016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Банник Марина Олександрівна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4FF3B6-6DD6-4BA9-922F-8C418E556BE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714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ADAFA"/>
              </a:solidFill>
              <a:latin typeface="Arial" charset="0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ADAFA"/>
              </a:solidFill>
              <a:latin typeface="Arial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ADAFA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ADAFA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ADAFA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BD35D21-7C63-4515-B161-5A7ABC5197F4}" type="datetime1">
              <a:rPr lang="ru-RU">
                <a:solidFill>
                  <a:srgbClr val="6ADAFA"/>
                </a:solidFill>
              </a:rPr>
              <a:pPr>
                <a:defRPr/>
              </a:pPr>
              <a:t>07.11.2016</a:t>
            </a:fld>
            <a:endParaRPr lang="ru-RU">
              <a:solidFill>
                <a:srgbClr val="6ADAFA"/>
              </a:solidFill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>
                <a:solidFill>
                  <a:srgbClr val="6ADAFA"/>
                </a:solidFill>
              </a:rPr>
              <a:t>Банник Марина Олександрівна</a:t>
            </a: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5B944B0-822C-4E86-9D0A-9368E2D33364}" type="slidenum">
              <a:rPr lang="ru-RU">
                <a:solidFill>
                  <a:srgbClr val="6ADAF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ADA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652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ADAFA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D6C1F0-8577-44ED-97E1-CF68F94D9063}" type="datetime1">
              <a:rPr lang="ru-RU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07.11.2016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black"/>
                </a:solidFill>
                <a:latin typeface="Arial" charset="0"/>
              </a:rPr>
              <a:t>Банник Марина Олександрівна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0B795C-841A-4A1B-A816-ED08453B9AEA}" type="slidenum">
              <a:rPr lang="ru-RU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23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hf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6;&#1076;&#1072;&#1090;&#1082;&#1086;&#1074;&#1110;%20&#1089;&#1083;&#1072;&#1081;&#1076;&#1080;/&#1057;&#1077;&#1084;&#1110;&#1085;&#1072;&#1088;&#1080;.ppt" TargetMode="External"/><Relationship Id="rId2" Type="http://schemas.openxmlformats.org/officeDocument/2006/relationships/hyperlink" Target="&#1044;&#1086;&#1076;&#1072;&#1090;&#1082;&#1086;&#1074;&#1110;%20&#1089;&#1083;&#1072;&#1081;&#1076;&#1080;/&#1044;&#1086;&#1087;&#1086;&#1074;&#1110;&#1076;&#1110;.pp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smajliki.ru/smilie-326316999.html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7067128" cy="1252728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err="1" smtClean="0"/>
              <a:t>Вельган</a:t>
            </a:r>
            <a:r>
              <a:rPr lang="uk-UA" dirty="0" smtClean="0"/>
              <a:t> Оксана Василівна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676655" y="2492896"/>
            <a:ext cx="3822192" cy="2880320"/>
          </a:xfrm>
        </p:spPr>
        <p:txBody>
          <a:bodyPr/>
          <a:lstStyle/>
          <a:p>
            <a:r>
              <a:rPr lang="ru-RU" dirty="0"/>
              <a:t>учитель </a:t>
            </a:r>
            <a:r>
              <a:rPr lang="ru-RU" dirty="0" err="1"/>
              <a:t>початкових</a:t>
            </a:r>
            <a:r>
              <a:rPr lang="ru-RU" dirty="0"/>
              <a:t> </a:t>
            </a:r>
            <a:r>
              <a:rPr lang="ru-RU" dirty="0" err="1" smtClean="0"/>
              <a:t>класів</a:t>
            </a:r>
            <a:r>
              <a:rPr lang="ru-RU" dirty="0" smtClean="0"/>
              <a:t> ЗОШ І-ІІІ ст.               с. </a:t>
            </a:r>
            <a:r>
              <a:rPr lang="ru-RU" dirty="0" err="1" smtClean="0"/>
              <a:t>Павлівка</a:t>
            </a:r>
            <a:endParaRPr lang="ru-RU" dirty="0" smtClean="0"/>
          </a:p>
          <a:p>
            <a:r>
              <a:rPr lang="uk-UA" dirty="0" err="1" smtClean="0"/>
              <a:t>Іваничівського</a:t>
            </a:r>
            <a:r>
              <a:rPr lang="uk-UA" dirty="0" smtClean="0"/>
              <a:t> р-ну</a:t>
            </a:r>
          </a:p>
          <a:p>
            <a:r>
              <a:rPr lang="uk-UA" dirty="0" smtClean="0"/>
              <a:t>Волинської обл.</a:t>
            </a:r>
            <a:endParaRPr lang="ru-RU" dirty="0"/>
          </a:p>
        </p:txBody>
      </p:sp>
      <p:pic>
        <p:nvPicPr>
          <p:cNvPr id="1027" name="Picture 3" descr="C:\Users\Home\Desktop\cSSmSbCv8K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803900" y="3153569"/>
            <a:ext cx="1727200" cy="196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41471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01208"/>
            <a:ext cx="6512511" cy="108012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Творчо працюємо</a:t>
            </a:r>
            <a:endParaRPr lang="ru-RU" dirty="0"/>
          </a:p>
        </p:txBody>
      </p:sp>
      <p:pic>
        <p:nvPicPr>
          <p:cNvPr id="5122" name="Picture 2" descr="E:\марійка\фото\зима 2012\IMG_36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346450" cy="2509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E:\марійка\фото\зима 2012\IMG_36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346450" cy="2509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5" name="Picture 5" descr="https://pp.vk.me/c604725/v604725766/1367d/w-N-GoF0ql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23" t="47780" r="13236"/>
          <a:stretch/>
        </p:blipFill>
        <p:spPr bwMode="auto">
          <a:xfrm>
            <a:off x="2123728" y="2492896"/>
            <a:ext cx="5400000" cy="28108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96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25144"/>
            <a:ext cx="6840760" cy="187220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Позакласна</a:t>
            </a:r>
            <a:r>
              <a:rPr lang="ru-RU" dirty="0" smtClean="0"/>
              <a:t> </a:t>
            </a:r>
            <a:r>
              <a:rPr lang="ru-RU" dirty="0"/>
              <a:t>робота</a:t>
            </a:r>
          </a:p>
        </p:txBody>
      </p:sp>
      <p:pic>
        <p:nvPicPr>
          <p:cNvPr id="2050" name="Picture 2" descr="G:\100OLYMP\P10101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3346450" cy="2509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100OLYMP\PC280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40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 smtClean="0"/>
              <a:t>Виховні заходи</a:t>
            </a:r>
            <a:endParaRPr lang="ru-RU" dirty="0"/>
          </a:p>
        </p:txBody>
      </p:sp>
      <p:pic>
        <p:nvPicPr>
          <p:cNvPr id="4098" name="Picture 2" descr="G:\Фото Василівна\DSC005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марійка\фото\зима 2012\IMG_36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19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100OLYMP\P101024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4105275" cy="32305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Фото Василівна\DSC0103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14338"/>
            <a:ext cx="3346450" cy="2509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марійка\фото\діти в лісіі\P92107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9" t="4072" b="12049"/>
          <a:stretch/>
        </p:blipFill>
        <p:spPr bwMode="auto">
          <a:xfrm>
            <a:off x="3779912" y="2924944"/>
            <a:ext cx="4193465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6" y="642752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Миті шкільного життя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12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413"/>
            <a:ext cx="6156325" cy="5040312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i="1" dirty="0" smtClean="0"/>
              <a:t>		Проводжу показові уроки, виховні години, беру  участь у семінарах, методичних об'єднаннях , що дає можливість не лише познайомитися з роботою своїх колег, підвищити свій досвід, а й поділитися власними доробками з іншими.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i="1" dirty="0" smtClean="0"/>
              <a:t>		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b="1" i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1945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355976" y="6492875"/>
            <a:ext cx="2351087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dirty="0" err="1" smtClean="0">
                <a:solidFill>
                  <a:prstClr val="black"/>
                </a:solidFill>
              </a:rPr>
              <a:t>Вельган</a:t>
            </a:r>
            <a:r>
              <a:rPr lang="uk-UA" dirty="0" smtClean="0">
                <a:solidFill>
                  <a:prstClr val="black"/>
                </a:solidFill>
              </a:rPr>
              <a:t> О. В.</a:t>
            </a:r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1946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5400" dirty="0" smtClean="0">
                <a:solidFill>
                  <a:srgbClr val="FFFF00"/>
                </a:solidFill>
              </a:rPr>
              <a:t>Методична робота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7" name="Вертикальный свиток 6">
            <a:hlinkClick r:id="rId2" action="ppaction://hlinkpres?slideindex=1&amp;slidetitle="/>
          </p:cNvPr>
          <p:cNvSpPr/>
          <p:nvPr/>
        </p:nvSpPr>
        <p:spPr>
          <a:xfrm>
            <a:off x="6227763" y="1285875"/>
            <a:ext cx="2214562" cy="1143000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pres?slideindex=1&amp;slidetitle="/>
              </a:rPr>
              <a:t>Доповіді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Вертикальный свиток 7">
            <a:hlinkClick r:id="rId3" action="ppaction://hlinkpres?slideindex=1&amp;slidetitle="/>
          </p:cNvPr>
          <p:cNvSpPr/>
          <p:nvPr/>
        </p:nvSpPr>
        <p:spPr>
          <a:xfrm>
            <a:off x="6227763" y="2643188"/>
            <a:ext cx="2214562" cy="1357312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pres?slideindex=1&amp;slidetitle="/>
              </a:rPr>
              <a:t>Семінари</a:t>
            </a:r>
            <a:endParaRPr lang="ru-RU" sz="2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Нижний колонтитул 3"/>
          <p:cNvSpPr txBox="1">
            <a:spLocks/>
          </p:cNvSpPr>
          <p:nvPr/>
        </p:nvSpPr>
        <p:spPr bwMode="auto">
          <a:xfrm>
            <a:off x="4508376" y="6645275"/>
            <a:ext cx="23510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0" latinLnBrk="0" hangingPunct="0">
              <a:defRPr kumimoji="0"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uk-UA" smtClean="0">
                <a:solidFill>
                  <a:prstClr val="black"/>
                </a:solidFill>
              </a:rPr>
              <a:t>Вельган О. В.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849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Номер слайда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3C82183-50BF-4763-B2C2-1CDC93CEE57D}" type="slidenum">
              <a:rPr lang="ru-RU" altLang="ru-RU" smtClean="0">
                <a:solidFill>
                  <a:srgbClr val="BCBCBC"/>
                </a:solidFill>
                <a:latin typeface="Georgia" pitchFamily="18" charset="0"/>
              </a:rPr>
              <a:pPr/>
              <a:t>2</a:t>
            </a:fld>
            <a:endParaRPr lang="ru-RU" altLang="ru-RU" smtClean="0">
              <a:solidFill>
                <a:srgbClr val="BCBCBC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1268413"/>
            <a:ext cx="8604448" cy="5113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sz="18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</a:rPr>
              <a:t>Освіта: вища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</a:rPr>
              <a:t>Закінчила у 2002 році Волинський державний  університет  ім. Лесі </a:t>
            </a:r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</a:rPr>
              <a:t>Українки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</a:rPr>
              <a:t>за </a:t>
            </a:r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</a:rPr>
              <a:t>спеціальністю «Початкове навчання»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</a:rPr>
              <a:t>Професія: вчитель початкових класів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</a:rPr>
              <a:t>Місце роботи: ЗОШ І-ІІІ ст. с</a:t>
            </a:r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</a:rPr>
              <a:t>Павлівка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</a:rPr>
              <a:t>Стаж роботи: 13 років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</a:rPr>
              <a:t>Категорія: І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</a:rPr>
              <a:t>Курси підвищення кваліфікації пройшла в 2014 році.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07437" y="214313"/>
            <a:ext cx="511640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Загальні </a:t>
            </a:r>
            <a:r>
              <a:rPr lang="uk-UA" sz="4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відомості</a:t>
            </a:r>
          </a:p>
        </p:txBody>
      </p:sp>
    </p:spTree>
    <p:extLst>
      <p:ext uri="{BB962C8B-B14F-4D97-AF65-F5344CB8AC3E}">
        <p14:creationId xmlns:p14="http://schemas.microsoft.com/office/powerpoint/2010/main" xmlns="" val="174202773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accent2"/>
                </a:solidFill>
              </a:rPr>
              <a:t>Педагогічне кредо</a:t>
            </a:r>
            <a:br>
              <a:rPr lang="uk-UA" sz="2400" dirty="0" smtClean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Вирубаний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ліс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можна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посадити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закаламучену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річку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можна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розчистити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знищені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душі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ведуть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знищення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нації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.”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Народна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творчість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6654" y="2276872"/>
            <a:ext cx="8143817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accent2"/>
                </a:solidFill>
              </a:rPr>
              <a:t>Життєве кредо: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“Будь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добрим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ближнього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і добро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повернеться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до тебе”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3573016"/>
            <a:ext cx="8136904" cy="3168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2"/>
                </a:solidFill>
              </a:rPr>
              <a:t>Проблема, над </a:t>
            </a:r>
            <a:r>
              <a:rPr lang="ru-RU" dirty="0" err="1">
                <a:solidFill>
                  <a:schemeClr val="accent2"/>
                </a:solidFill>
              </a:rPr>
              <a:t>якою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працюю</a:t>
            </a:r>
            <a:r>
              <a:rPr lang="ru-RU" dirty="0">
                <a:solidFill>
                  <a:schemeClr val="accent2"/>
                </a:solidFill>
              </a:rPr>
              <a:t>: 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впровадження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інтерактивних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технологій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на уроках в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початкових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класах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/>
                </a:solidFill>
              </a:rPr>
              <a:t>Метою </a:t>
            </a:r>
            <a:r>
              <a:rPr lang="ru-RU" dirty="0" err="1">
                <a:solidFill>
                  <a:schemeClr val="accent2"/>
                </a:solidFill>
              </a:rPr>
              <a:t>своєї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роботи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бачу</a:t>
            </a:r>
            <a:r>
              <a:rPr lang="ru-RU" dirty="0">
                <a:solidFill>
                  <a:schemeClr val="accent2"/>
                </a:solidFill>
              </a:rPr>
              <a:t>: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активізувати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мислення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почуття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кожного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учня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розвивати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зв’язне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мовлення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процесі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спілкування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виховувати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національно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свідомого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громадянина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10000"/>
                  </a:schemeClr>
                </a:solidFill>
              </a:rPr>
            </a:b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2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ертикальный свиток 10"/>
          <p:cNvSpPr/>
          <p:nvPr/>
        </p:nvSpPr>
        <p:spPr>
          <a:xfrm>
            <a:off x="5899150" y="980729"/>
            <a:ext cx="3095625" cy="1440159"/>
          </a:xfrm>
          <a:prstGeom prst="verticalScroll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>
                <a:solidFill>
                  <a:prstClr val="black"/>
                </a:solidFill>
              </a:rPr>
              <a:t>Колективна та групова робота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5899150" y="2924944"/>
            <a:ext cx="3095625" cy="1440681"/>
          </a:xfrm>
          <a:prstGeom prst="verticalScroll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>
                <a:solidFill>
                  <a:prstClr val="black"/>
                </a:solidFill>
              </a:rPr>
              <a:t>Заочні подорожі рідним краєм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5881688" y="4869161"/>
            <a:ext cx="3097212" cy="1512168"/>
          </a:xfrm>
          <a:prstGeom prst="verticalScroll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 smtClean="0">
                <a:solidFill>
                  <a:prstClr val="black"/>
                </a:solidFill>
              </a:rPr>
              <a:t>Пошукова </a:t>
            </a:r>
            <a:r>
              <a:rPr lang="uk-UA" sz="1400" dirty="0">
                <a:solidFill>
                  <a:prstClr val="black"/>
                </a:solidFill>
              </a:rPr>
              <a:t>робота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8" name="Вертикальный свиток 17"/>
          <p:cNvSpPr/>
          <p:nvPr/>
        </p:nvSpPr>
        <p:spPr>
          <a:xfrm>
            <a:off x="92075" y="4749801"/>
            <a:ext cx="3003550" cy="1631527"/>
          </a:xfrm>
          <a:prstGeom prst="verticalScroll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>
                <a:solidFill>
                  <a:prstClr val="black"/>
                </a:solidFill>
              </a:rPr>
              <a:t>Нестандартні уроки: </a:t>
            </a:r>
            <a:r>
              <a:rPr lang="uk-UA" sz="1400" dirty="0" smtClean="0">
                <a:solidFill>
                  <a:prstClr val="black"/>
                </a:solidFill>
              </a:rPr>
              <a:t>семінар</a:t>
            </a:r>
            <a:r>
              <a:rPr lang="uk-UA" sz="1400" dirty="0">
                <a:solidFill>
                  <a:prstClr val="black"/>
                </a:solidFill>
              </a:rPr>
              <a:t>, подорож, практикум, дискусія, гра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9" name="Вертикальный свиток 18"/>
          <p:cNvSpPr/>
          <p:nvPr/>
        </p:nvSpPr>
        <p:spPr>
          <a:xfrm>
            <a:off x="22375" y="980729"/>
            <a:ext cx="2986088" cy="1440159"/>
          </a:xfrm>
          <a:prstGeom prst="verticalScroll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>
                <a:solidFill>
                  <a:prstClr val="black"/>
                </a:solidFill>
              </a:rPr>
              <a:t>Використання проблемних запитань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0" name="Вертикальный свиток 19"/>
          <p:cNvSpPr/>
          <p:nvPr/>
        </p:nvSpPr>
        <p:spPr>
          <a:xfrm>
            <a:off x="38100" y="2924944"/>
            <a:ext cx="3095625" cy="1440681"/>
          </a:xfrm>
          <a:prstGeom prst="verticalScroll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>
                <a:solidFill>
                  <a:prstClr val="black"/>
                </a:solidFill>
              </a:rPr>
              <a:t>Рольові ігри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671888" y="2420889"/>
            <a:ext cx="1871663" cy="253889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prstClr val="black"/>
                </a:solidFill>
              </a:rPr>
              <a:t>Методи і форми</a:t>
            </a:r>
            <a:endParaRPr lang="ru-RU" b="1" dirty="0">
              <a:solidFill>
                <a:prstClr val="black"/>
              </a:solidFill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H="1" flipV="1">
            <a:off x="3079570" y="1751728"/>
            <a:ext cx="643978" cy="8358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 flipV="1">
            <a:off x="3172691" y="3461990"/>
            <a:ext cx="524470" cy="1428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3143981" y="4846644"/>
            <a:ext cx="565547" cy="6611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5446117" y="1700880"/>
            <a:ext cx="542528" cy="8850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5495549" y="3430469"/>
            <a:ext cx="548282" cy="1428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5462389" y="4869161"/>
            <a:ext cx="526256" cy="6310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563889" y="6488113"/>
            <a:ext cx="2205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err="1" smtClean="0">
                <a:solidFill>
                  <a:srgbClr val="0F6FC6">
                    <a:lumMod val="50000"/>
                  </a:srgbClr>
                </a:solidFill>
              </a:rPr>
              <a:t>Вельган</a:t>
            </a:r>
            <a:r>
              <a:rPr lang="uk-UA" b="1" dirty="0" smtClean="0">
                <a:solidFill>
                  <a:srgbClr val="0F6FC6">
                    <a:lumMod val="50000"/>
                  </a:srgbClr>
                </a:solidFill>
              </a:rPr>
              <a:t> О. В.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77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428596" y="214290"/>
            <a:ext cx="8072494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Правила </a:t>
            </a:r>
            <a:r>
              <a:rPr lang="ru-RU" sz="36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педагогічно</a:t>
            </a:r>
            <a:r>
              <a:rPr lang="uk-UA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ї майстерності</a:t>
            </a:r>
            <a:endParaRPr lang="ru-RU" sz="3600" b="1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3399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6" name="Picture 59" descr="http://s3.rimg.info/e8b094b7950d327c31c53f3be710d585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3176575"/>
            <a:ext cx="2478949" cy="3681425"/>
          </a:xfrm>
          <a:prstGeom prst="rect">
            <a:avLst/>
          </a:prstGeom>
          <a:noFill/>
        </p:spPr>
      </p:pic>
      <p:sp>
        <p:nvSpPr>
          <p:cNvPr id="7" name="8-конечная звезда 6"/>
          <p:cNvSpPr/>
          <p:nvPr/>
        </p:nvSpPr>
        <p:spPr>
          <a:xfrm>
            <a:off x="642910" y="1000108"/>
            <a:ext cx="2428892" cy="2071702"/>
          </a:xfrm>
          <a:prstGeom prst="star8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«Ніколи не зупинятися на досягнутому»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8-конечная звезда 7"/>
          <p:cNvSpPr/>
          <p:nvPr/>
        </p:nvSpPr>
        <p:spPr>
          <a:xfrm>
            <a:off x="3071802" y="928670"/>
            <a:ext cx="2428892" cy="2071702"/>
          </a:xfrm>
          <a:prstGeom prst="star8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займатися самоосвітою «Вчити і вчитися самій»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8-конечная звезда 8"/>
          <p:cNvSpPr/>
          <p:nvPr/>
        </p:nvSpPr>
        <p:spPr>
          <a:xfrm>
            <a:off x="1857356" y="2571744"/>
            <a:ext cx="2428892" cy="2071702"/>
          </a:xfrm>
          <a:prstGeom prst="star8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ділитися з дітьми своїм досвідом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8-конечная звезда 9"/>
          <p:cNvSpPr/>
          <p:nvPr/>
        </p:nvSpPr>
        <p:spPr>
          <a:xfrm>
            <a:off x="6929454" y="3000372"/>
            <a:ext cx="2428892" cy="2071702"/>
          </a:xfrm>
          <a:prstGeom prst="star8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/>
              <a:t> </a:t>
            </a:r>
            <a:r>
              <a:rPr lang="uk-UA" b="1" i="1" dirty="0" smtClean="0">
                <a:solidFill>
                  <a:srgbClr val="FF0000"/>
                </a:solidFill>
              </a:rPr>
              <a:t>намагатися бути прикладом для дітей у всьому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8-конечная звезда 10"/>
          <p:cNvSpPr/>
          <p:nvPr/>
        </p:nvSpPr>
        <p:spPr>
          <a:xfrm>
            <a:off x="5857884" y="857232"/>
            <a:ext cx="2714612" cy="2286016"/>
          </a:xfrm>
          <a:prstGeom prst="star8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відповідати сучасності та змінам у системі реформування освіти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" name="Picture 7" descr="school10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714488"/>
            <a:ext cx="18716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image37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5725" y="714356"/>
            <a:ext cx="1438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3929058" y="3357562"/>
            <a:ext cx="3357586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b="1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Майстерність </a:t>
            </a:r>
          </a:p>
          <a:p>
            <a:pPr algn="ctr" rtl="0"/>
            <a:r>
              <a:rPr lang="uk-UA" sz="3600" b="1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вчителя</a:t>
            </a:r>
            <a:endParaRPr lang="ru-RU" sz="3600" b="1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3399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>
            <a:off x="2285984" y="4214818"/>
            <a:ext cx="6572296" cy="2428892"/>
          </a:xfrm>
          <a:prstGeom prst="up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гармонія,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ctr"/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свідома поведінка,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ctr"/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уміння спрямувати активність особистості на її розвиток,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ctr"/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передбачений і точний розрахунок,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ctr"/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найкраще досягнення результату.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747195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7" y="4372168"/>
            <a:ext cx="7560840" cy="1721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err="1" smtClean="0"/>
              <a:t>Прагну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кожен</a:t>
            </a:r>
            <a:r>
              <a:rPr lang="ru-RU" sz="2400" dirty="0"/>
              <a:t> урок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чітко</a:t>
            </a:r>
            <a:r>
              <a:rPr lang="ru-RU" sz="2400" dirty="0"/>
              <a:t> </a:t>
            </a:r>
            <a:r>
              <a:rPr lang="ru-RU" sz="2400" dirty="0" err="1"/>
              <a:t>продуманий</a:t>
            </a:r>
            <a:r>
              <a:rPr lang="ru-RU" sz="2400" dirty="0"/>
              <a:t>, завершений, </a:t>
            </a:r>
            <a:r>
              <a:rPr lang="ru-RU" sz="2400" dirty="0" err="1"/>
              <a:t>емоційно</a:t>
            </a:r>
            <a:r>
              <a:rPr lang="ru-RU" sz="2400" dirty="0"/>
              <a:t> і </a:t>
            </a:r>
            <a:r>
              <a:rPr lang="ru-RU" sz="2400" dirty="0" err="1"/>
              <a:t>змістовно</a:t>
            </a:r>
            <a:r>
              <a:rPr lang="ru-RU" sz="2400" dirty="0"/>
              <a:t> </a:t>
            </a:r>
            <a:r>
              <a:rPr lang="ru-RU" sz="2400" dirty="0" err="1"/>
              <a:t>насичений</a:t>
            </a:r>
            <a:endParaRPr lang="ru-RU" sz="2400" dirty="0"/>
          </a:p>
        </p:txBody>
      </p:sp>
      <p:pic>
        <p:nvPicPr>
          <p:cNvPr id="6" name="Picture 9" descr="J:\Новая папка\PA09098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29833"/>
          <a:stretch/>
        </p:blipFill>
        <p:spPr bwMode="auto">
          <a:xfrm>
            <a:off x="1187624" y="1268760"/>
            <a:ext cx="6613527" cy="30312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7400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54213" y="5300663"/>
            <a:ext cx="7189787" cy="1152525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Урок </a:t>
            </a:r>
            <a:r>
              <a:rPr lang="ru-RU" sz="2400" dirty="0" err="1"/>
              <a:t>засвоєння</a:t>
            </a:r>
            <a:r>
              <a:rPr lang="ru-RU" sz="2400" dirty="0"/>
              <a:t> </a:t>
            </a:r>
            <a:r>
              <a:rPr lang="ru-RU" sz="2400" dirty="0" err="1"/>
              <a:t>практичних</a:t>
            </a:r>
            <a:r>
              <a:rPr lang="ru-RU" sz="2400" dirty="0"/>
              <a:t> </a:t>
            </a:r>
            <a:r>
              <a:rPr lang="ru-RU" sz="2400" dirty="0" err="1"/>
              <a:t>умінь</a:t>
            </a:r>
            <a:r>
              <a:rPr lang="ru-RU" sz="2400" dirty="0"/>
              <a:t> і </a:t>
            </a:r>
            <a:r>
              <a:rPr lang="ru-RU" sz="2400" dirty="0" err="1"/>
              <a:t>навичок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3535" t="-10128" r="37887" b="22731"/>
          <a:stretch/>
        </p:blipFill>
        <p:spPr bwMode="auto">
          <a:xfrm>
            <a:off x="0" y="476672"/>
            <a:ext cx="730830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43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5013176"/>
            <a:ext cx="7190184" cy="144016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Урок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практичних</a:t>
            </a:r>
            <a:r>
              <a:rPr lang="ru-RU" sz="2400" dirty="0"/>
              <a:t> </a:t>
            </a:r>
            <a:r>
              <a:rPr lang="ru-RU" sz="2400" dirty="0" err="1"/>
              <a:t>вмінь</a:t>
            </a:r>
            <a:r>
              <a:rPr lang="ru-RU" sz="2400" dirty="0"/>
              <a:t> і </a:t>
            </a:r>
            <a:r>
              <a:rPr lang="ru-RU" sz="2400" dirty="0" err="1"/>
              <a:t>навичок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146" name="Picture 2" descr="E:\марійка\фото\Шевченко\P10101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ome\Desktop\tpEKDHYNLg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0688"/>
            <a:ext cx="3312368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6206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Урок літературного читання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47251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Гра на уроці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84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4372168"/>
            <a:ext cx="7190184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dirty="0"/>
              <a:t>Робота  в </a:t>
            </a:r>
            <a:r>
              <a:rPr lang="ru-RU" sz="3200" dirty="0" err="1"/>
              <a:t>групах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C:\Users\Home\Desktop\4-khZDQHj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14438"/>
            <a:ext cx="3805882" cy="29346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ome\Desktop\2UTnbeqf07Q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16016" y="1196752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29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ткрытая">
  <a:themeElements>
    <a:clrScheme name="Другая 6">
      <a:dk1>
        <a:sysClr val="windowText" lastClr="000000"/>
      </a:dk1>
      <a:lt1>
        <a:srgbClr val="6ADAFA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B4ECFC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6">
    <a:dk1>
      <a:sysClr val="windowText" lastClr="000000"/>
    </a:dk1>
    <a:lt1>
      <a:srgbClr val="6ADAFA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B4ECFC"/>
    </a:folHlink>
  </a:clrScheme>
</a:themeOverride>
</file>

<file path=ppt/theme/themeOverride2.xml><?xml version="1.0" encoding="utf-8"?>
<a:themeOverride xmlns:a="http://schemas.openxmlformats.org/drawingml/2006/main">
  <a:clrScheme name="Другая 6">
    <a:dk1>
      <a:sysClr val="windowText" lastClr="000000"/>
    </a:dk1>
    <a:lt1>
      <a:srgbClr val="6ADAFA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B4ECFC"/>
    </a:folHlink>
  </a:clrScheme>
</a:themeOverride>
</file>

<file path=ppt/theme/themeOverride3.xml><?xml version="1.0" encoding="utf-8"?>
<a:themeOverride xmlns:a="http://schemas.openxmlformats.org/drawingml/2006/main">
  <a:clrScheme name="Другая 6">
    <a:dk1>
      <a:sysClr val="windowText" lastClr="000000"/>
    </a:dk1>
    <a:lt1>
      <a:srgbClr val="6ADAFA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B4ECFC"/>
    </a:folHlink>
  </a:clrScheme>
</a:themeOverride>
</file>

<file path=ppt/theme/themeOverride4.xml><?xml version="1.0" encoding="utf-8"?>
<a:themeOverride xmlns:a="http://schemas.openxmlformats.org/drawingml/2006/main">
  <a:clrScheme name="Другая 6">
    <a:dk1>
      <a:sysClr val="windowText" lastClr="000000"/>
    </a:dk1>
    <a:lt1>
      <a:srgbClr val="6ADAFA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B4ECF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</TotalTime>
  <Words>241</Words>
  <Application>Microsoft Office PowerPoint</Application>
  <PresentationFormat>Экран (4:3)</PresentationFormat>
  <Paragraphs>58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Открытая</vt:lpstr>
      <vt:lpstr>Поток</vt:lpstr>
      <vt:lpstr>Вельган Оксана Василівна </vt:lpstr>
      <vt:lpstr>Слайд 2</vt:lpstr>
      <vt:lpstr>Педагогічне кредо “Вирубаний  ліс можна посадити, закаламучену річку можна розчистити. А знищені душі ведуть до знищення нації.”                 Народна творчість</vt:lpstr>
      <vt:lpstr>Слайд 4</vt:lpstr>
      <vt:lpstr>Слайд 5</vt:lpstr>
      <vt:lpstr>Прагну, щоб кожен урок був чітко продуманий, завершений, емоційно і змістовно насичений</vt:lpstr>
      <vt:lpstr> Урок засвоєння практичних умінь і навичок </vt:lpstr>
      <vt:lpstr> Урок формування практичних вмінь і навичок </vt:lpstr>
      <vt:lpstr>Робота  в групах </vt:lpstr>
      <vt:lpstr>Творчо працюємо</vt:lpstr>
      <vt:lpstr> Позакласна робота</vt:lpstr>
      <vt:lpstr>Виховні заходи</vt:lpstr>
      <vt:lpstr>Слайд 13</vt:lpstr>
      <vt:lpstr>Методична робота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Admin</cp:lastModifiedBy>
  <cp:revision>14</cp:revision>
  <dcterms:created xsi:type="dcterms:W3CDTF">2016-11-04T15:58:09Z</dcterms:created>
  <dcterms:modified xsi:type="dcterms:W3CDTF">2016-11-07T14:49:12Z</dcterms:modified>
</cp:coreProperties>
</file>