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1" r:id="rId9"/>
    <p:sldId id="268" r:id="rId10"/>
    <p:sldId id="269" r:id="rId11"/>
    <p:sldId id="270" r:id="rId12"/>
    <p:sldId id="264" r:id="rId13"/>
    <p:sldId id="266" r:id="rId14"/>
    <p:sldId id="267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7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E4955-0856-472A-8377-1787B75CC51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AE92-A55E-4196-971C-BC1CF991A57D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868449"/>
      </p:ext>
    </p:extLst>
  </p:cSld>
  <p:clrMapOvr>
    <a:masterClrMapping/>
  </p:clrMapOvr>
  <p:transition spd="slow" advClick="0" advTm="7379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E4955-0856-472A-8377-1787B75CC51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AE92-A55E-4196-971C-BC1CF991A57D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689446"/>
      </p:ext>
    </p:extLst>
  </p:cSld>
  <p:clrMapOvr>
    <a:masterClrMapping/>
  </p:clrMapOvr>
  <p:transition spd="slow" advClick="0" advTm="7379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E4955-0856-472A-8377-1787B75CC51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AE92-A55E-4196-971C-BC1CF991A57D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287649"/>
      </p:ext>
    </p:extLst>
  </p:cSld>
  <p:clrMapOvr>
    <a:masterClrMapping/>
  </p:clrMapOvr>
  <p:transition spd="slow" advClick="0" advTm="7379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422400" y="1981200"/>
            <a:ext cx="10058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06120-1401-40A5-A3F7-E70B6627112C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9040951"/>
      </p:ext>
    </p:extLst>
  </p:cSld>
  <p:clrMapOvr>
    <a:masterClrMapping/>
  </p:clrMapOvr>
  <p:transition spd="slow" advClick="0" advTm="7379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E4955-0856-472A-8377-1787B75CC51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AE92-A55E-4196-971C-BC1CF991A57D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935895"/>
      </p:ext>
    </p:extLst>
  </p:cSld>
  <p:clrMapOvr>
    <a:masterClrMapping/>
  </p:clrMapOvr>
  <p:transition spd="slow" advClick="0" advTm="7379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E4955-0856-472A-8377-1787B75CC51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AE92-A55E-4196-971C-BC1CF991A57D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828033"/>
      </p:ext>
    </p:extLst>
  </p:cSld>
  <p:clrMapOvr>
    <a:masterClrMapping/>
  </p:clrMapOvr>
  <p:transition spd="slow" advClick="0" advTm="7379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E4955-0856-472A-8377-1787B75CC51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AE92-A55E-4196-971C-BC1CF991A57D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434928"/>
      </p:ext>
    </p:extLst>
  </p:cSld>
  <p:clrMapOvr>
    <a:masterClrMapping/>
  </p:clrMapOvr>
  <p:transition spd="slow" advClick="0" advTm="7379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E4955-0856-472A-8377-1787B75CC51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AE92-A55E-4196-971C-BC1CF991A57D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56284"/>
      </p:ext>
    </p:extLst>
  </p:cSld>
  <p:clrMapOvr>
    <a:masterClrMapping/>
  </p:clrMapOvr>
  <p:transition spd="slow" advClick="0" advTm="7379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E4955-0856-472A-8377-1787B75CC51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AE92-A55E-4196-971C-BC1CF991A57D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115762"/>
      </p:ext>
    </p:extLst>
  </p:cSld>
  <p:clrMapOvr>
    <a:masterClrMapping/>
  </p:clrMapOvr>
  <p:transition spd="slow" advClick="0" advTm="7379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E4955-0856-472A-8377-1787B75CC51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AE92-A55E-4196-971C-BC1CF991A57D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612522"/>
      </p:ext>
    </p:extLst>
  </p:cSld>
  <p:clrMapOvr>
    <a:masterClrMapping/>
  </p:clrMapOvr>
  <p:transition spd="slow" advClick="0" advTm="7379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E4955-0856-472A-8377-1787B75CC51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AE92-A55E-4196-971C-BC1CF991A57D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311093"/>
      </p:ext>
    </p:extLst>
  </p:cSld>
  <p:clrMapOvr>
    <a:masterClrMapping/>
  </p:clrMapOvr>
  <p:transition spd="slow" advClick="0" advTm="7379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E4955-0856-472A-8377-1787B75CC51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AE92-A55E-4196-971C-BC1CF991A57D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209182"/>
      </p:ext>
    </p:extLst>
  </p:cSld>
  <p:clrMapOvr>
    <a:masterClrMapping/>
  </p:clrMapOvr>
  <p:transition spd="slow" advClick="0" advTm="7379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E4955-0856-472A-8377-1787B75CC51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2AE92-A55E-4196-971C-BC1CF991A57D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42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spd="slow" advClick="0" advTm="7379">
    <p:circl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4110" y="620713"/>
            <a:ext cx="8891752" cy="606386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altLang="ru-RU" sz="2800" dirty="0" smtClean="0">
                <a:latin typeface="Times New Roman" panose="02020603050405020304" pitchFamily="18" charset="0"/>
              </a:rPr>
              <a:t/>
            </a:r>
            <a:br>
              <a:rPr lang="uk-UA" altLang="ru-RU" sz="2800" dirty="0" smtClean="0">
                <a:latin typeface="Times New Roman" panose="02020603050405020304" pitchFamily="18" charset="0"/>
              </a:rPr>
            </a:br>
            <a:r>
              <a:rPr lang="en-US" altLang="ru-RU" sz="2800" dirty="0" smtClean="0">
                <a:latin typeface="Times New Roman" panose="02020603050405020304" pitchFamily="18" charset="0"/>
              </a:rPr>
              <a:t>                                                 </a:t>
            </a:r>
            <a:r>
              <a:rPr lang="uk-UA" altLang="ru-RU" sz="2800" dirty="0" smtClean="0">
                <a:latin typeface="Times New Roman" panose="02020603050405020304" pitchFamily="18" charset="0"/>
              </a:rPr>
              <a:t>З </a:t>
            </a:r>
            <a:r>
              <a:rPr lang="uk-UA" altLang="ru-RU" sz="2800" dirty="0">
                <a:latin typeface="Times New Roman" panose="02020603050405020304" pitchFamily="18" charset="0"/>
              </a:rPr>
              <a:t>досвіду</a:t>
            </a:r>
            <a:br>
              <a:rPr lang="uk-UA" altLang="ru-RU" sz="2800" dirty="0">
                <a:latin typeface="Times New Roman" panose="02020603050405020304" pitchFamily="18" charset="0"/>
              </a:rPr>
            </a:br>
            <a:r>
              <a:rPr lang="en-US" altLang="ru-RU" sz="2800" dirty="0" smtClean="0">
                <a:latin typeface="Times New Roman" panose="02020603050405020304" pitchFamily="18" charset="0"/>
              </a:rPr>
              <a:t>                                                    </a:t>
            </a:r>
            <a:r>
              <a:rPr lang="uk-UA" altLang="ru-RU" sz="2800" dirty="0" smtClean="0">
                <a:latin typeface="Times New Roman" panose="02020603050405020304" pitchFamily="18" charset="0"/>
              </a:rPr>
              <a:t> </a:t>
            </a:r>
            <a:r>
              <a:rPr lang="uk-UA" altLang="ru-RU" sz="2800" dirty="0">
                <a:latin typeface="Times New Roman" panose="02020603050405020304" pitchFamily="18" charset="0"/>
              </a:rPr>
              <a:t>роботи  вчителя математики</a:t>
            </a:r>
            <a:br>
              <a:rPr lang="uk-UA" altLang="ru-RU" sz="2800" dirty="0">
                <a:latin typeface="Times New Roman" panose="02020603050405020304" pitchFamily="18" charset="0"/>
              </a:rPr>
            </a:br>
            <a:r>
              <a:rPr lang="en-US" altLang="ru-RU" sz="2800" dirty="0" smtClean="0">
                <a:latin typeface="Times New Roman" panose="02020603050405020304" pitchFamily="18" charset="0"/>
              </a:rPr>
              <a:t>                                                </a:t>
            </a:r>
            <a:r>
              <a:rPr lang="uk-UA" altLang="ru-RU" sz="2800" dirty="0">
                <a:latin typeface="Times New Roman" panose="02020603050405020304" pitchFamily="18" charset="0"/>
              </a:rPr>
              <a:t>з</a:t>
            </a:r>
            <a:r>
              <a:rPr lang="uk-UA" altLang="ru-RU" sz="2800" dirty="0" smtClean="0">
                <a:latin typeface="Times New Roman" panose="02020603050405020304" pitchFamily="18" charset="0"/>
              </a:rPr>
              <a:t>агальноосвітньої </a:t>
            </a:r>
            <a:r>
              <a:rPr lang="uk-UA" altLang="ru-RU" sz="2800" dirty="0">
                <a:latin typeface="Times New Roman" panose="02020603050405020304" pitchFamily="18" charset="0"/>
              </a:rPr>
              <a:t>школи</a:t>
            </a:r>
            <a:br>
              <a:rPr lang="uk-UA" altLang="ru-RU" sz="2800" dirty="0">
                <a:latin typeface="Times New Roman" panose="02020603050405020304" pitchFamily="18" charset="0"/>
              </a:rPr>
            </a:br>
            <a:r>
              <a:rPr lang="en-US" altLang="ru-RU" sz="2800" dirty="0" smtClean="0">
                <a:latin typeface="Times New Roman" panose="02020603050405020304" pitchFamily="18" charset="0"/>
              </a:rPr>
              <a:t>                                              </a:t>
            </a:r>
            <a:r>
              <a:rPr lang="uk-UA" altLang="ru-RU" sz="2800" dirty="0" smtClean="0">
                <a:latin typeface="Times New Roman" panose="02020603050405020304" pitchFamily="18" charset="0"/>
              </a:rPr>
              <a:t> </a:t>
            </a:r>
            <a:r>
              <a:rPr lang="uk-UA" altLang="ru-RU" sz="2800" dirty="0">
                <a:latin typeface="Times New Roman" panose="02020603050405020304" pitchFamily="18" charset="0"/>
              </a:rPr>
              <a:t>І-ІІІ ступеня с</a:t>
            </a:r>
            <a:r>
              <a:rPr lang="uk-UA" altLang="ru-RU" sz="2800" dirty="0" smtClean="0">
                <a:latin typeface="Times New Roman" panose="02020603050405020304" pitchFamily="18" charset="0"/>
              </a:rPr>
              <a:t>.</a:t>
            </a:r>
            <a:r>
              <a:rPr lang="en-US" altLang="ru-RU" sz="2800" dirty="0" smtClean="0">
                <a:latin typeface="Times New Roman" panose="02020603050405020304" pitchFamily="18" charset="0"/>
              </a:rPr>
              <a:t> </a:t>
            </a:r>
            <a:r>
              <a:rPr lang="uk-UA" altLang="ru-RU" sz="2800" dirty="0" smtClean="0">
                <a:latin typeface="Times New Roman" panose="02020603050405020304" pitchFamily="18" charset="0"/>
              </a:rPr>
              <a:t>Павлівка  </a:t>
            </a:r>
            <a:r>
              <a:rPr lang="uk-UA" altLang="ru-RU" sz="2800" dirty="0">
                <a:latin typeface="Times New Roman" panose="02020603050405020304" pitchFamily="18" charset="0"/>
              </a:rPr>
              <a:t/>
            </a:r>
            <a:br>
              <a:rPr lang="uk-UA" altLang="ru-RU" sz="2800" dirty="0">
                <a:latin typeface="Times New Roman" panose="02020603050405020304" pitchFamily="18" charset="0"/>
              </a:rPr>
            </a:br>
            <a:r>
              <a:rPr lang="en-US" altLang="ru-RU" sz="2800" dirty="0" smtClean="0">
                <a:latin typeface="Times New Roman" panose="02020603050405020304" pitchFamily="18" charset="0"/>
              </a:rPr>
              <a:t>                                            </a:t>
            </a:r>
            <a:r>
              <a:rPr lang="uk-UA" altLang="ru-RU" sz="2800" dirty="0" err="1" smtClean="0">
                <a:latin typeface="Times New Roman" panose="02020603050405020304" pitchFamily="18" charset="0"/>
              </a:rPr>
              <a:t>Іваничівського</a:t>
            </a:r>
            <a:r>
              <a:rPr lang="uk-UA" altLang="ru-RU" sz="2800" dirty="0" smtClean="0">
                <a:latin typeface="Times New Roman" panose="02020603050405020304" pitchFamily="18" charset="0"/>
              </a:rPr>
              <a:t> </a:t>
            </a:r>
            <a:r>
              <a:rPr lang="uk-UA" altLang="ru-RU" sz="2800" dirty="0">
                <a:latin typeface="Times New Roman" panose="02020603050405020304" pitchFamily="18" charset="0"/>
              </a:rPr>
              <a:t>району</a:t>
            </a:r>
            <a:br>
              <a:rPr lang="uk-UA" altLang="ru-RU" sz="2800" dirty="0">
                <a:latin typeface="Times New Roman" panose="02020603050405020304" pitchFamily="18" charset="0"/>
              </a:rPr>
            </a:br>
            <a:r>
              <a:rPr lang="en-US" altLang="ru-RU" sz="2800" dirty="0" smtClean="0">
                <a:latin typeface="Times New Roman" panose="02020603050405020304" pitchFamily="18" charset="0"/>
              </a:rPr>
              <a:t>                                       </a:t>
            </a:r>
            <a:r>
              <a:rPr lang="uk-UA" altLang="ru-RU" sz="2800" dirty="0" smtClean="0">
                <a:latin typeface="Times New Roman" panose="02020603050405020304" pitchFamily="18" charset="0"/>
              </a:rPr>
              <a:t>Волинської області</a:t>
            </a:r>
            <a:br>
              <a:rPr lang="uk-UA" altLang="ru-RU" sz="2800" dirty="0" smtClean="0">
                <a:latin typeface="Times New Roman" panose="02020603050405020304" pitchFamily="18" charset="0"/>
              </a:rPr>
            </a:br>
            <a:r>
              <a:rPr lang="uk-UA" altLang="ru-RU" sz="2800" dirty="0" smtClean="0">
                <a:latin typeface="Times New Roman" panose="02020603050405020304" pitchFamily="18" charset="0"/>
              </a:rPr>
              <a:t>  </a:t>
            </a:r>
            <a:br>
              <a:rPr lang="uk-UA" altLang="ru-RU" sz="2800" dirty="0" smtClean="0">
                <a:latin typeface="Times New Roman" panose="02020603050405020304" pitchFamily="18" charset="0"/>
              </a:rPr>
            </a:br>
            <a:r>
              <a:rPr lang="uk-UA" altLang="ru-RU" sz="2800" dirty="0">
                <a:latin typeface="Times New Roman" panose="02020603050405020304" pitchFamily="18" charset="0"/>
              </a:rPr>
              <a:t/>
            </a:r>
            <a:br>
              <a:rPr lang="uk-UA" altLang="ru-RU" sz="2800" dirty="0">
                <a:latin typeface="Times New Roman" panose="02020603050405020304" pitchFamily="18" charset="0"/>
              </a:rPr>
            </a:br>
            <a:r>
              <a:rPr lang="uk-UA" altLang="ru-RU" sz="2800" dirty="0" smtClean="0">
                <a:latin typeface="Times New Roman" panose="02020603050405020304" pitchFamily="18" charset="0"/>
              </a:rPr>
              <a:t/>
            </a:r>
            <a:br>
              <a:rPr lang="uk-UA" altLang="ru-RU" sz="2800" dirty="0" smtClean="0">
                <a:latin typeface="Times New Roman" panose="02020603050405020304" pitchFamily="18" charset="0"/>
              </a:rPr>
            </a:br>
            <a:r>
              <a:rPr lang="uk-UA" altLang="ru-RU" sz="2800" dirty="0" smtClean="0">
                <a:latin typeface="Times New Roman" panose="02020603050405020304" pitchFamily="18" charset="0"/>
              </a:rPr>
              <a:t>      </a:t>
            </a:r>
            <a:r>
              <a:rPr lang="en-US" altLang="ru-RU" sz="2800" dirty="0" smtClean="0">
                <a:latin typeface="Times New Roman" panose="02020603050405020304" pitchFamily="18" charset="0"/>
              </a:rPr>
              <a:t>                            </a:t>
            </a:r>
            <a:r>
              <a:rPr lang="ru-RU" altLang="ru-RU" sz="6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Павловича </a:t>
            </a:r>
            <a:br>
              <a:rPr lang="ru-RU" altLang="ru-RU" sz="6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altLang="ru-RU" sz="6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   </a:t>
            </a:r>
            <a:r>
              <a:rPr lang="en-US" altLang="ru-RU" sz="6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67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Анатолі</a:t>
            </a:r>
            <a:r>
              <a:rPr lang="uk-UA" altLang="ru-RU" sz="6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я</a:t>
            </a:r>
            <a:r>
              <a:rPr lang="en-US" altLang="ru-RU" sz="6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                         </a:t>
            </a:r>
            <a:br>
              <a:rPr lang="en-US" altLang="ru-RU" sz="6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</a:br>
            <a:r>
              <a:rPr lang="en-US" altLang="ru-RU" sz="6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en-US" altLang="ru-RU" sz="6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   </a:t>
            </a:r>
            <a:r>
              <a:rPr lang="ru-RU" altLang="ru-RU" sz="67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Афанасійовича</a:t>
            </a:r>
            <a:r>
              <a:rPr lang="ru-RU" altLang="ru-RU" sz="6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53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53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</a:br>
            <a:endParaRPr lang="ru-RU" altLang="ru-RU" sz="5300" dirty="0">
              <a:latin typeface="Times New Roman" panose="02020603050405020304" pitchFamily="18" charset="0"/>
            </a:endParaRPr>
          </a:p>
        </p:txBody>
      </p:sp>
      <p:pic>
        <p:nvPicPr>
          <p:cNvPr id="5" name="Рисунок 4" descr="C:\Users\6\Desktop\Створити папку\IMG_20170307_11213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9" t="37531" r="20223" b="29221"/>
          <a:stretch/>
        </p:blipFill>
        <p:spPr bwMode="auto">
          <a:xfrm>
            <a:off x="814189" y="325673"/>
            <a:ext cx="4584529" cy="49227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0705113"/>
      </p:ext>
    </p:extLst>
  </p:cSld>
  <p:clrMapOvr>
    <a:masterClrMapping/>
  </p:clrMapOvr>
  <p:transition spd="slow" advClick="0" advTm="7379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Яка  перерва, якщо в нас така</a:t>
            </a:r>
            <a:br>
              <a:rPr lang="uk-UA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uk-UA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                            цікава задача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70" y="1690688"/>
            <a:ext cx="7987859" cy="4493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72334737"/>
      </p:ext>
    </p:extLst>
  </p:cSld>
  <p:clrMapOvr>
    <a:masterClrMapping/>
  </p:clrMapOvr>
  <p:transition spd="slow" advClick="0" advTm="7379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6\Desktop\Створити папку\IMG_20170301_1014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564" y="1943881"/>
            <a:ext cx="5473876" cy="3079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Індивідуальна робота </a:t>
            </a:r>
            <a:br>
              <a:rPr lang="uk-UA" sz="6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uk-UA" sz="6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на уроці геометрії 8 клас</a:t>
            </a:r>
            <a:endParaRPr lang="ru-RU" sz="60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9028">
            <a:off x="577984" y="3342850"/>
            <a:ext cx="4757392" cy="2893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1530">
            <a:off x="6297499" y="3012972"/>
            <a:ext cx="4712618" cy="2774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855140"/>
      </p:ext>
    </p:extLst>
  </p:cSld>
  <p:clrMapOvr>
    <a:masterClrMapping/>
  </p:clrMapOvr>
  <p:transition spd="slow" advClick="0" advTm="7379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056975" y="365920"/>
            <a:ext cx="10366142" cy="5844841"/>
            <a:chOff x="140" y="346"/>
            <a:chExt cx="6049" cy="3266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58" y="1126"/>
              <a:ext cx="2404" cy="657"/>
            </a:xfrm>
            <a:prstGeom prst="bevel">
              <a:avLst>
                <a:gd name="adj" fmla="val 6764"/>
              </a:avLst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46800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uk-UA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Розробка календарного та поурочного планування</a:t>
              </a:r>
              <a:r>
                <a:rPr lang="uk-UA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140" y="2942"/>
              <a:ext cx="2712" cy="670"/>
            </a:xfrm>
            <a:prstGeom prst="bevel">
              <a:avLst>
                <a:gd name="adj" fmla="val 6218"/>
              </a:avLst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46800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uk-UA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Виготовлення технологічних карток для учнів</a:t>
              </a: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3335" y="1126"/>
              <a:ext cx="2854" cy="761"/>
            </a:xfrm>
            <a:prstGeom prst="bevel">
              <a:avLst>
                <a:gd name="adj" fmla="val 5356"/>
              </a:avLst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46800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uk-UA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Підготовка запитань і завдань для забезпечення </a:t>
              </a:r>
              <a:r>
                <a:rPr lang="uk-UA" sz="2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емоційної готовності</a:t>
              </a:r>
              <a:r>
                <a:rPr lang="uk-UA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,  актуалізації суб’єктного досвіду</a:t>
              </a:r>
              <a:r>
                <a:rPr lang="uk-UA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3198" y="2024"/>
              <a:ext cx="2991" cy="696"/>
            </a:xfrm>
            <a:prstGeom prst="bevel">
              <a:avLst>
                <a:gd name="adj" fmla="val 5407"/>
              </a:avLst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46800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uk-UA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Створення картотеки прийомів, що забезпечують </a:t>
              </a:r>
              <a:r>
                <a:rPr lang="uk-UA" sz="20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діяльнісну</a:t>
              </a:r>
              <a:r>
                <a:rPr lang="uk-UA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основу навчання </a:t>
              </a: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158" y="2022"/>
              <a:ext cx="2499" cy="697"/>
            </a:xfrm>
            <a:prstGeom prst="bevel">
              <a:avLst>
                <a:gd name="adj" fmla="val 6250"/>
              </a:avLst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46800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uk-UA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Підготовка запитань і завдань для тематичного оцінювання </a:t>
              </a:r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521" y="346"/>
              <a:ext cx="4627" cy="473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rgbClr val="A5C8EF"/>
                </a:gs>
                <a:gs pos="50000">
                  <a:srgbClr val="FFFFA7"/>
                </a:gs>
                <a:gs pos="100000">
                  <a:srgbClr val="A5C8E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46800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uk-UA" sz="3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Georgia" pitchFamily="18" charset="0"/>
                </a:rPr>
                <a:t>Методичне забезпечення</a:t>
              </a:r>
              <a:r>
                <a:rPr lang="uk-UA" sz="3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Georgia" pitchFamily="18" charset="0"/>
                </a:rPr>
                <a:t> </a:t>
              </a:r>
            </a:p>
          </p:txBody>
        </p:sp>
        <p:cxnSp>
          <p:nvCxnSpPr>
            <p:cNvPr id="12" name="AutoShape 11"/>
            <p:cNvCxnSpPr>
              <a:cxnSpLocks noChangeShapeType="1"/>
              <a:stCxn id="11" idx="2"/>
              <a:endCxn id="6" idx="0"/>
            </p:cNvCxnSpPr>
            <p:nvPr/>
          </p:nvCxnSpPr>
          <p:spPr bwMode="auto">
            <a:xfrm flipH="1">
              <a:off x="2562" y="819"/>
              <a:ext cx="273" cy="63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2"/>
            <p:cNvCxnSpPr>
              <a:cxnSpLocks noChangeShapeType="1"/>
              <a:stCxn id="11" idx="2"/>
              <a:endCxn id="7" idx="0"/>
            </p:cNvCxnSpPr>
            <p:nvPr/>
          </p:nvCxnSpPr>
          <p:spPr bwMode="auto">
            <a:xfrm>
              <a:off x="2835" y="819"/>
              <a:ext cx="17" cy="245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3"/>
            <p:cNvCxnSpPr>
              <a:cxnSpLocks noChangeShapeType="1"/>
              <a:stCxn id="11" idx="2"/>
              <a:endCxn id="8" idx="4"/>
            </p:cNvCxnSpPr>
            <p:nvPr/>
          </p:nvCxnSpPr>
          <p:spPr bwMode="auto">
            <a:xfrm>
              <a:off x="2835" y="819"/>
              <a:ext cx="500" cy="6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4"/>
            <p:cNvCxnSpPr>
              <a:cxnSpLocks noChangeShapeType="1"/>
              <a:stCxn id="11" idx="2"/>
              <a:endCxn id="9" idx="4"/>
            </p:cNvCxnSpPr>
            <p:nvPr/>
          </p:nvCxnSpPr>
          <p:spPr bwMode="auto">
            <a:xfrm>
              <a:off x="2835" y="819"/>
              <a:ext cx="363" cy="155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5"/>
            <p:cNvCxnSpPr>
              <a:cxnSpLocks noChangeShapeType="1"/>
              <a:stCxn id="11" idx="2"/>
              <a:endCxn id="10" idx="0"/>
            </p:cNvCxnSpPr>
            <p:nvPr/>
          </p:nvCxnSpPr>
          <p:spPr bwMode="auto">
            <a:xfrm flipH="1">
              <a:off x="2657" y="819"/>
              <a:ext cx="178" cy="155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AutoShape 7"/>
            <p:cNvSpPr>
              <a:spLocks noChangeArrowheads="1"/>
            </p:cNvSpPr>
            <p:nvPr/>
          </p:nvSpPr>
          <p:spPr bwMode="auto">
            <a:xfrm>
              <a:off x="3130" y="2942"/>
              <a:ext cx="3043" cy="670"/>
            </a:xfrm>
            <a:prstGeom prst="bevel">
              <a:avLst>
                <a:gd name="adj" fmla="val 5407"/>
              </a:avLst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46800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uk-UA" altLang="ru-RU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Розробка тематичного навчально-практичного посібника</a:t>
              </a:r>
            </a:p>
          </p:txBody>
        </p:sp>
        <p:cxnSp>
          <p:nvCxnSpPr>
            <p:cNvPr id="18" name="AutoShape 14"/>
            <p:cNvCxnSpPr>
              <a:cxnSpLocks noChangeShapeType="1"/>
            </p:cNvCxnSpPr>
            <p:nvPr/>
          </p:nvCxnSpPr>
          <p:spPr bwMode="auto">
            <a:xfrm>
              <a:off x="2835" y="845"/>
              <a:ext cx="272" cy="235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93118759"/>
      </p:ext>
    </p:extLst>
  </p:cSld>
  <p:clrMapOvr>
    <a:masterClrMapping/>
  </p:clrMapOvr>
  <p:transition spd="slow" advClick="0" advTm="7379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1214" y="1690688"/>
            <a:ext cx="7204841" cy="4063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Сучасний урок: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Глибокі теоретичні знання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Ретельна підготовка уроку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Творчий підхід вчителя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              ЕФЕКТИВНИЙ УРОК</a:t>
            </a:r>
            <a:endParaRPr lang="uk-UA" dirty="0"/>
          </a:p>
        </p:txBody>
      </p:sp>
      <p:sp>
        <p:nvSpPr>
          <p:cNvPr id="4" name="Равно 3"/>
          <p:cNvSpPr/>
          <p:nvPr/>
        </p:nvSpPr>
        <p:spPr>
          <a:xfrm>
            <a:off x="4966138" y="4367048"/>
            <a:ext cx="1765738" cy="646387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215627"/>
      </p:ext>
    </p:extLst>
  </p:cSld>
  <p:clrMapOvr>
    <a:masterClrMapping/>
  </p:clrMapOvr>
  <p:transition spd="slow" advClick="0" advTm="7379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      Наскільки  я люблю свою роботу ♥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274" y="1690688"/>
            <a:ext cx="7016627" cy="43593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4602804"/>
      </p:ext>
    </p:extLst>
  </p:cSld>
  <p:clrMapOvr>
    <a:masterClrMapping/>
  </p:clrMapOvr>
  <p:transition spd="slow" advClick="0" advTm="7379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</p:cSld>
  <p:clrMapOvr>
    <a:masterClrMapping/>
  </p:clrMapOvr>
  <p:transition spd="slow" advClick="0" advTm="7379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930165" y="907260"/>
            <a:ext cx="8513379" cy="4401205"/>
          </a:xfrm>
          <a:prstGeom prst="rect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</a:effectLst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uk-UA" altLang="ru-RU" sz="32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uk-UA" alt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Загальні  </a:t>
            </a:r>
            <a:r>
              <a:rPr lang="uk-UA" alt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відомості  про  вчителя</a:t>
            </a:r>
            <a:endParaRPr lang="ru-RU" alt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endParaRPr lang="uk-UA" altLang="ru-RU" sz="2400" i="1" dirty="0">
              <a:latin typeface="Times New Roman" panose="02020603050405020304" pitchFamily="18" charset="0"/>
            </a:endParaRPr>
          </a:p>
          <a:p>
            <a:pPr algn="ctr"/>
            <a:r>
              <a:rPr lang="uk-UA" altLang="ru-RU" sz="2400" i="1" dirty="0">
                <a:latin typeface="Times New Roman" panose="02020603050405020304" pitchFamily="18" charset="0"/>
              </a:rPr>
              <a:t>Дата  народження      </a:t>
            </a:r>
            <a:r>
              <a:rPr lang="en-US" altLang="ru-RU" sz="2400" dirty="0" smtClean="0">
                <a:latin typeface="Times New Roman" panose="02020603050405020304" pitchFamily="18" charset="0"/>
              </a:rPr>
              <a:t>09</a:t>
            </a:r>
            <a:r>
              <a:rPr lang="uk-UA" altLang="ru-RU" sz="2400" dirty="0" smtClean="0">
                <a:latin typeface="Times New Roman" panose="02020603050405020304" pitchFamily="18" charset="0"/>
              </a:rPr>
              <a:t>. 0</a:t>
            </a:r>
            <a:r>
              <a:rPr lang="en-US" altLang="ru-RU" sz="2400" dirty="0" smtClean="0">
                <a:latin typeface="Times New Roman" panose="02020603050405020304" pitchFamily="18" charset="0"/>
              </a:rPr>
              <a:t>7</a:t>
            </a:r>
            <a:r>
              <a:rPr lang="uk-UA" altLang="ru-RU" sz="2400" dirty="0" smtClean="0">
                <a:latin typeface="Times New Roman" panose="02020603050405020304" pitchFamily="18" charset="0"/>
              </a:rPr>
              <a:t>.196</a:t>
            </a:r>
            <a:r>
              <a:rPr lang="en-US" altLang="ru-RU" sz="2400" dirty="0" smtClean="0">
                <a:latin typeface="Times New Roman" panose="02020603050405020304" pitchFamily="18" charset="0"/>
              </a:rPr>
              <a:t>9</a:t>
            </a:r>
            <a:endParaRPr lang="ru-RU" altLang="ru-RU" sz="2400" dirty="0">
              <a:latin typeface="Times New Roman" panose="02020603050405020304" pitchFamily="18" charset="0"/>
            </a:endParaRPr>
          </a:p>
          <a:p>
            <a:pPr algn="ctr"/>
            <a:r>
              <a:rPr lang="uk-UA" altLang="ru-RU" sz="2400" i="1" dirty="0">
                <a:latin typeface="Times New Roman" panose="02020603050405020304" pitchFamily="18" charset="0"/>
              </a:rPr>
              <a:t>Освіта   </a:t>
            </a:r>
            <a:r>
              <a:rPr lang="uk-UA" altLang="ru-RU" sz="2400" b="1" dirty="0">
                <a:latin typeface="Times New Roman" panose="02020603050405020304" pitchFamily="18" charset="0"/>
              </a:rPr>
              <a:t>вища, 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latin typeface="Times New Roman" panose="02020603050405020304" pitchFamily="18" charset="0"/>
              </a:rPr>
              <a:t>Луцький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 </a:t>
            </a:r>
            <a:r>
              <a:rPr lang="uk-UA" altLang="ru-RU" sz="2400" b="1" dirty="0" smtClean="0">
                <a:latin typeface="Times New Roman" panose="02020603050405020304" pitchFamily="18" charset="0"/>
              </a:rPr>
              <a:t>державний  </a:t>
            </a:r>
            <a:r>
              <a:rPr lang="uk-UA" altLang="ru-RU" sz="2400" b="1" dirty="0">
                <a:latin typeface="Times New Roman" panose="02020603050405020304" pitchFamily="18" charset="0"/>
              </a:rPr>
              <a:t>педагогічний  інститут</a:t>
            </a:r>
            <a:endParaRPr lang="ru-RU" altLang="ru-RU" sz="2400" dirty="0">
              <a:latin typeface="Times New Roman" panose="02020603050405020304" pitchFamily="18" charset="0"/>
            </a:endParaRPr>
          </a:p>
          <a:p>
            <a:pPr algn="ctr"/>
            <a:r>
              <a:rPr lang="uk-UA" altLang="ru-RU" sz="2400" i="1" dirty="0">
                <a:latin typeface="Times New Roman" panose="02020603050405020304" pitchFamily="18" charset="0"/>
              </a:rPr>
              <a:t>Спеціалізація    </a:t>
            </a:r>
            <a:r>
              <a:rPr lang="uk-UA" altLang="ru-RU" sz="2400" b="1" dirty="0" smtClean="0">
                <a:latin typeface="Times New Roman" panose="02020603050405020304" pitchFamily="18" charset="0"/>
              </a:rPr>
              <a:t>вчитель фізики та  </a:t>
            </a:r>
            <a:r>
              <a:rPr lang="uk-UA" altLang="ru-RU" sz="2400" b="1" dirty="0">
                <a:latin typeface="Times New Roman" panose="02020603050405020304" pitchFamily="18" charset="0"/>
              </a:rPr>
              <a:t>математики</a:t>
            </a:r>
            <a:endParaRPr lang="ru-RU" altLang="ru-RU" sz="2400" dirty="0">
              <a:latin typeface="Times New Roman" panose="02020603050405020304" pitchFamily="18" charset="0"/>
            </a:endParaRPr>
          </a:p>
          <a:p>
            <a:pPr algn="ctr"/>
            <a:r>
              <a:rPr lang="uk-UA" altLang="ru-RU" sz="2400" i="1" dirty="0">
                <a:latin typeface="Times New Roman" panose="02020603050405020304" pitchFamily="18" charset="0"/>
              </a:rPr>
              <a:t>Стаж  роботи   </a:t>
            </a:r>
            <a:r>
              <a:rPr lang="uk-UA" altLang="ru-RU" sz="2400" b="1" i="1" dirty="0" smtClean="0">
                <a:latin typeface="Times New Roman" panose="02020603050405020304" pitchFamily="18" charset="0"/>
              </a:rPr>
              <a:t>24</a:t>
            </a:r>
            <a:r>
              <a:rPr lang="uk-UA" altLang="ru-RU" sz="2400" b="1" dirty="0" smtClean="0">
                <a:latin typeface="Times New Roman" panose="02020603050405020304" pitchFamily="18" charset="0"/>
              </a:rPr>
              <a:t>  роки</a:t>
            </a:r>
          </a:p>
          <a:p>
            <a:pPr algn="ctr"/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Кваліфікаційна категорія </a:t>
            </a:r>
            <a:r>
              <a:rPr lang="uk-UA" sz="2400" dirty="0" smtClean="0"/>
              <a:t>вища</a:t>
            </a:r>
          </a:p>
          <a:p>
            <a:pPr algn="ctr"/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Звання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/>
              <a:t> старший учитель</a:t>
            </a:r>
            <a:endParaRPr lang="ru-RU" altLang="ru-RU" sz="2400" dirty="0">
              <a:latin typeface="Times New Roman" panose="02020603050405020304" pitchFamily="18" charset="0"/>
            </a:endParaRPr>
          </a:p>
          <a:p>
            <a:pPr algn="ctr"/>
            <a:r>
              <a:rPr lang="uk-UA" altLang="ru-RU" sz="2400" i="1" dirty="0">
                <a:latin typeface="Times New Roman" panose="02020603050405020304" pitchFamily="18" charset="0"/>
              </a:rPr>
              <a:t>Підвищення  кваліфікації   </a:t>
            </a:r>
            <a:r>
              <a:rPr lang="uk-UA" altLang="ru-RU" sz="2400" b="1" dirty="0" smtClean="0">
                <a:latin typeface="Times New Roman" panose="02020603050405020304" pitchFamily="18" charset="0"/>
              </a:rPr>
              <a:t>2016 </a:t>
            </a:r>
            <a:r>
              <a:rPr lang="uk-UA" altLang="ru-RU" sz="2400" b="1" dirty="0">
                <a:latin typeface="Times New Roman" panose="02020603050405020304" pitchFamily="18" charset="0"/>
              </a:rPr>
              <a:t>р</a:t>
            </a:r>
            <a:r>
              <a:rPr lang="uk-UA" altLang="ru-RU" sz="2400" b="1" dirty="0" smtClean="0">
                <a:latin typeface="Times New Roman" panose="02020603050405020304" pitchFamily="18" charset="0"/>
              </a:rPr>
              <a:t>.</a:t>
            </a:r>
          </a:p>
          <a:p>
            <a:pPr algn="ctr"/>
            <a:endParaRPr lang="ru-RU" altLang="ru-RU" sz="2400" dirty="0">
              <a:latin typeface="Times New Roman" panose="02020603050405020304" pitchFamily="18" charset="0"/>
            </a:endParaRPr>
          </a:p>
        </p:txBody>
      </p:sp>
      <p:sp>
        <p:nvSpPr>
          <p:cNvPr id="2" name="AutoShape 2" descr="&amp;Kcy;&amp;acy;&amp;rcy;&amp;tcy;&amp;icy;&amp;ncy;&amp;kcy;&amp;icy; &amp;pcy;&amp;ocy; &amp;zcy;&amp;acy;&amp;pcy;&amp;rcy;&amp;ocy;&amp;scy;&amp;ucy; &amp;acy;&amp;ncy;&amp;icy;&amp;mcy;&amp;acy;&amp;tscy;&amp;icy;&amp;ocy;&amp;ncy;&amp;ncy;&amp;ycy;&amp;iecy; &amp;kcy;&amp;acy;&amp;rcy;&amp;tcy;&amp;icy;&amp;ncy;&amp;kcy;&amp;icy; &amp;ncy;&amp;acy; &amp;pcy;&amp;rcy;&amp;iecy;&amp;zcy;&amp;iecy;&amp;ncy;&amp;tcy;&amp;acy;&amp;tscy;&amp;icy;&amp;yucy; &amp;shcy;&amp;kcy;&amp;ocy;&amp;l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66" y="3582426"/>
            <a:ext cx="1429702" cy="18491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236692"/>
      </p:ext>
    </p:extLst>
  </p:cSld>
  <p:clrMapOvr>
    <a:masterClrMapping/>
  </p:clrMapOvr>
  <p:transition spd="slow" advClick="0" advTm="7379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5" name="Rectangle 13"/>
          <p:cNvSpPr>
            <a:spLocks noGrp="1" noChangeArrowheads="1"/>
          </p:cNvSpPr>
          <p:nvPr>
            <p:ph type="title"/>
          </p:nvPr>
        </p:nvSpPr>
        <p:spPr>
          <a:xfrm>
            <a:off x="3027364" y="298450"/>
            <a:ext cx="6999287" cy="1341438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altLang="ru-RU" i="1" dirty="0">
                <a:latin typeface="Monotype Corsiva" panose="03010101010201010101" pitchFamily="66" charset="0"/>
              </a:rPr>
              <a:t/>
            </a:r>
            <a:br>
              <a:rPr lang="uk-UA" altLang="ru-RU" i="1" dirty="0">
                <a:latin typeface="Monotype Corsiva" panose="03010101010201010101" pitchFamily="66" charset="0"/>
              </a:rPr>
            </a:br>
            <a:endParaRPr lang="ru-RU" altLang="ru-RU" sz="4000" dirty="0">
              <a:solidFill>
                <a:srgbClr val="FFFF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40069" y="2817180"/>
            <a:ext cx="7741301" cy="331560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kumimoji="0" lang="ru-RU" alt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Monotype Corsiva" panose="03010101010201010101" pitchFamily="66" charset="0"/>
              </a:rPr>
              <a:t>Головною потребою кожного школяра </a:t>
            </a:r>
            <a:r>
              <a:rPr kumimoji="0" lang="ru-RU" alt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Monotype Corsiva" panose="03010101010201010101" pitchFamily="66" charset="0"/>
              </a:rPr>
              <a:t>мають</a:t>
            </a:r>
            <a:r>
              <a:rPr kumimoji="0" lang="ru-RU" alt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Monotype Corsiva" panose="03010101010201010101" pitchFamily="66" charset="0"/>
              </a:rPr>
              <a:t> стати </a:t>
            </a:r>
            <a:r>
              <a:rPr kumimoji="0" lang="ru-RU" alt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Monotype Corsiva" panose="03010101010201010101" pitchFamily="66" charset="0"/>
              </a:rPr>
              <a:t>праця</a:t>
            </a:r>
            <a:r>
              <a:rPr kumimoji="0" lang="ru-RU" alt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Monotype Corsiva" panose="03010101010201010101" pitchFamily="66" charset="0"/>
              </a:rPr>
              <a:t>, </a:t>
            </a:r>
            <a:r>
              <a:rPr kumimoji="0" lang="ru-RU" alt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Monotype Corsiva" panose="03010101010201010101" pitchFamily="66" charset="0"/>
              </a:rPr>
              <a:t>самостійна</a:t>
            </a:r>
            <a:r>
              <a:rPr kumimoji="0" lang="ru-RU" alt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Monotype Corsiva" panose="03010101010201010101" pitchFamily="66" charset="0"/>
              </a:rPr>
              <a:t> думка, </a:t>
            </a:r>
            <a:r>
              <a:rPr kumimoji="0" lang="ru-RU" alt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Monotype Corsiva" panose="03010101010201010101" pitchFamily="66" charset="0"/>
              </a:rPr>
              <a:t>відкриття</a:t>
            </a:r>
            <a:r>
              <a:rPr kumimoji="0" lang="ru-RU" alt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kumimoji="0" lang="ru-RU" alt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Monotype Corsiva" panose="03010101010201010101" pitchFamily="66" charset="0"/>
              </a:rPr>
              <a:t>істини</a:t>
            </a:r>
            <a:r>
              <a:rPr kumimoji="0" lang="uk-UA" alt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Monotype Corsiva" panose="03010101010201010101" pitchFamily="66" charset="0"/>
              </a:rPr>
              <a:t>.”  </a:t>
            </a:r>
          </a:p>
          <a:p>
            <a:pPr lvl="0" algn="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kumimoji="0" lang="uk-UA" alt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Monotype Corsiva" panose="03010101010201010101" pitchFamily="66" charset="0"/>
              </a:rPr>
              <a:t>                                               </a:t>
            </a:r>
            <a:r>
              <a:rPr kumimoji="0" lang="uk-UA" alt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Monotype Corsiva" panose="03010101010201010101" pitchFamily="66" charset="0"/>
              </a:rPr>
              <a:t>В.О.Сухомлинський</a:t>
            </a:r>
            <a:endParaRPr kumimoji="0" lang="ru-RU" alt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9204" name="Rectangle 52"/>
          <p:cNvSpPr>
            <a:spLocks noChangeArrowheads="1"/>
          </p:cNvSpPr>
          <p:nvPr/>
        </p:nvSpPr>
        <p:spPr bwMode="auto">
          <a:xfrm>
            <a:off x="2585545" y="461964"/>
            <a:ext cx="6589986" cy="117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r" eaLnBrk="1" hangingPunct="1">
              <a:defRPr/>
            </a:pPr>
            <a:r>
              <a:rPr lang="uk-UA" alt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Моє</a:t>
            </a:r>
            <a:r>
              <a:rPr lang="en-US" alt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uk-UA" alt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педагогічне кредо</a:t>
            </a:r>
            <a:endParaRPr lang="ru-RU" alt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709948" y="1332386"/>
            <a:ext cx="1631731" cy="148479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6EDB8"/>
              </a:clrFrom>
              <a:clrTo>
                <a:srgbClr val="E6EDB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15" y="4726779"/>
            <a:ext cx="1556460" cy="123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2163841"/>
      </p:ext>
    </p:extLst>
  </p:cSld>
  <p:clrMapOvr>
    <a:masterClrMapping/>
  </p:clrMapOvr>
  <p:transition spd="slow" advClick="0" advTm="7379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27300" y="266700"/>
            <a:ext cx="6282995" cy="99454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uk-UA" altLang="ru-RU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Методична</a:t>
            </a:r>
            <a:r>
              <a:rPr lang="uk-UA" altLang="ru-RU" u="sng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проблема</a:t>
            </a:r>
            <a:endParaRPr lang="ru-RU" altLang="ru-RU" u="sng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2506716" y="1930400"/>
            <a:ext cx="6448097" cy="398166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uk-UA" altLang="ru-RU" sz="4800" dirty="0">
                <a:solidFill>
                  <a:srgbClr val="FFFF66"/>
                </a:solidFill>
                <a:latin typeface="Monotype Corsiva" panose="03010101010201010101" pitchFamily="66" charset="0"/>
              </a:rPr>
              <a:t> </a:t>
            </a:r>
            <a:r>
              <a:rPr lang="uk-UA" altLang="ru-RU" sz="4800" dirty="0" smtClean="0">
                <a:ln w="0"/>
                <a:solidFill>
                  <a:srgbClr val="FF0000"/>
                </a:solidFill>
                <a:latin typeface="Monotype Corsiva" panose="03010101010201010101" pitchFamily="66" charset="0"/>
              </a:rPr>
              <a:t>“</a:t>
            </a:r>
            <a:r>
              <a:rPr lang="ru-RU" altLang="ru-RU" sz="5400" dirty="0" smtClean="0">
                <a:ln w="0"/>
                <a:solidFill>
                  <a:srgbClr val="FF0000"/>
                </a:solidFill>
                <a:latin typeface="Monotype Corsiva" panose="03010101010201010101" pitchFamily="66" charset="0"/>
              </a:rPr>
              <a:t> Шляхи і </a:t>
            </a:r>
            <a:r>
              <a:rPr lang="ru-RU" altLang="ru-RU" sz="5400" dirty="0" err="1" smtClean="0">
                <a:ln w="0"/>
                <a:solidFill>
                  <a:srgbClr val="FF0000"/>
                </a:solidFill>
                <a:latin typeface="Monotype Corsiva" panose="03010101010201010101" pitchFamily="66" charset="0"/>
              </a:rPr>
              <a:t>методи</a:t>
            </a:r>
            <a:r>
              <a:rPr lang="ru-RU" altLang="ru-RU" sz="5400" dirty="0" smtClean="0">
                <a:ln w="0"/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5400" dirty="0" err="1" smtClean="0">
                <a:ln w="0"/>
                <a:solidFill>
                  <a:srgbClr val="FF0000"/>
                </a:solidFill>
                <a:latin typeface="Monotype Corsiva" panose="03010101010201010101" pitchFamily="66" charset="0"/>
              </a:rPr>
              <a:t>активізації</a:t>
            </a:r>
            <a:r>
              <a:rPr lang="ru-RU" altLang="ru-RU" sz="5400" dirty="0" smtClean="0">
                <a:ln w="0"/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5400" dirty="0" err="1" smtClean="0">
                <a:ln w="0"/>
                <a:solidFill>
                  <a:srgbClr val="FF0000"/>
                </a:solidFill>
                <a:latin typeface="Monotype Corsiva" panose="03010101010201010101" pitchFamily="66" charset="0"/>
              </a:rPr>
              <a:t>пізнавальної</a:t>
            </a:r>
            <a:r>
              <a:rPr lang="ru-RU" altLang="ru-RU" sz="5400" dirty="0" smtClean="0">
                <a:ln w="0"/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5400" dirty="0" err="1" smtClean="0">
                <a:ln w="0"/>
                <a:solidFill>
                  <a:srgbClr val="FF0000"/>
                </a:solidFill>
                <a:latin typeface="Monotype Corsiva" panose="03010101010201010101" pitchFamily="66" charset="0"/>
              </a:rPr>
              <a:t>діяльності</a:t>
            </a:r>
            <a:r>
              <a:rPr lang="ru-RU" altLang="ru-RU" sz="5400" dirty="0" smtClean="0">
                <a:ln w="0"/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5400" dirty="0" err="1">
                <a:ln w="0"/>
                <a:solidFill>
                  <a:srgbClr val="FF0000"/>
                </a:solidFill>
                <a:latin typeface="Monotype Corsiva" panose="03010101010201010101" pitchFamily="66" charset="0"/>
              </a:rPr>
              <a:t>учнів</a:t>
            </a:r>
            <a:r>
              <a:rPr lang="ru-RU" altLang="ru-RU" sz="5400" dirty="0">
                <a:ln w="0"/>
                <a:solidFill>
                  <a:srgbClr val="FF0000"/>
                </a:solidFill>
                <a:latin typeface="Monotype Corsiva" panose="03010101010201010101" pitchFamily="66" charset="0"/>
              </a:rPr>
              <a:t> на уроках математики</a:t>
            </a:r>
            <a:r>
              <a:rPr lang="uk-UA" altLang="ru-RU" sz="5400" dirty="0">
                <a:ln w="0"/>
                <a:solidFill>
                  <a:srgbClr val="FF0000"/>
                </a:solidFill>
                <a:latin typeface="Monotype Corsiva" panose="03010101010201010101" pitchFamily="66" charset="0"/>
              </a:rPr>
              <a:t>”</a:t>
            </a:r>
            <a:endParaRPr lang="ru-RU" altLang="ru-RU" sz="5400" dirty="0">
              <a:ln w="0"/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5431219" y="1261241"/>
            <a:ext cx="599090" cy="669159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899985"/>
      </p:ext>
    </p:extLst>
  </p:cSld>
  <p:clrMapOvr>
    <a:masterClrMapping/>
  </p:clrMapOvr>
  <p:transition spd="slow" advClick="0" advTm="7379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Штриховая стрелка вправо 4"/>
          <p:cNvSpPr/>
          <p:nvPr/>
        </p:nvSpPr>
        <p:spPr>
          <a:xfrm rot="6558721">
            <a:off x="2534525" y="1620969"/>
            <a:ext cx="1508809" cy="911210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триховая стрелка вправо 5"/>
          <p:cNvSpPr/>
          <p:nvPr/>
        </p:nvSpPr>
        <p:spPr>
          <a:xfrm rot="3523092">
            <a:off x="7006191" y="1613526"/>
            <a:ext cx="1493624" cy="842936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9048" y="2939204"/>
            <a:ext cx="4944842" cy="215686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i="1" u="sng" dirty="0" smtClean="0"/>
              <a:t>Тема:</a:t>
            </a:r>
            <a:r>
              <a:rPr lang="uk-UA" i="1" dirty="0" smtClean="0"/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Створення відповідного навчально-виховного простору для </a:t>
            </a:r>
            <a:r>
              <a:rPr lang="ru-RU" altLang="ru-RU" sz="2000" i="1" dirty="0" err="1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активізації</a:t>
            </a:r>
            <a:r>
              <a:rPr lang="ru-RU" altLang="ru-RU" sz="2000" i="1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000" i="1" dirty="0" err="1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пізнавальної</a:t>
            </a:r>
            <a:r>
              <a:rPr lang="ru-RU" altLang="ru-RU" sz="2000" i="1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i="1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i="1" dirty="0" err="1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altLang="ru-RU" sz="2000" i="1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000" i="1" dirty="0" err="1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altLang="ru-RU" sz="2000" i="1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i="1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уроках </a:t>
            </a:r>
            <a:r>
              <a:rPr lang="ru-RU" altLang="ru-RU" sz="2000" i="1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математик</a:t>
            </a:r>
            <a:r>
              <a:rPr lang="uk-UA" altLang="ru-RU" sz="2000" i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15845" y="2892084"/>
            <a:ext cx="4785993" cy="215686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i="1" u="sng" dirty="0" smtClean="0"/>
              <a:t>Мета: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Активізувати </a:t>
            </a:r>
            <a:r>
              <a:rPr lang="uk-UA" sz="2000" i="1" dirty="0" err="1" smtClean="0">
                <a:latin typeface="Times New Roman" pitchFamily="18" charset="0"/>
                <a:cs typeface="Times New Roman" pitchFamily="18" charset="0"/>
              </a:rPr>
              <a:t>пізнавальноу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 err="1" smtClean="0">
                <a:latin typeface="Times New Roman" pitchFamily="18" charset="0"/>
                <a:cs typeface="Times New Roman" pitchFamily="18" charset="0"/>
              </a:rPr>
              <a:t>діяльность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 учнів на уроках математики в процесі використання </a:t>
            </a:r>
            <a:r>
              <a:rPr lang="uk-UA" sz="2000" i="1" dirty="0" err="1" smtClean="0">
                <a:latin typeface="Times New Roman" pitchFamily="18" charset="0"/>
                <a:cs typeface="Times New Roman" pitchFamily="18" charset="0"/>
              </a:rPr>
              <a:t>різноманітнітних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 форм та </a:t>
            </a:r>
            <a:r>
              <a:rPr lang="uk-UA" sz="2000" i="1" dirty="0" err="1" smtClean="0">
                <a:latin typeface="Times New Roman" pitchFamily="18" charset="0"/>
                <a:cs typeface="Times New Roman" pitchFamily="18" charset="0"/>
              </a:rPr>
              <a:t>методіва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Лента лицом вверх 10"/>
          <p:cNvSpPr/>
          <p:nvPr/>
        </p:nvSpPr>
        <p:spPr>
          <a:xfrm>
            <a:off x="1739900" y="292100"/>
            <a:ext cx="7624818" cy="1016438"/>
          </a:xfrm>
          <a:prstGeom prst="ribbon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Модель діяльності вчителя: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11706907"/>
      </p:ext>
    </p:extLst>
  </p:cSld>
  <p:clrMapOvr>
    <a:masterClrMapping/>
  </p:clrMapOvr>
  <p:transition spd="slow" advClick="0" advTm="7379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94498" y="1484517"/>
            <a:ext cx="4564597" cy="17620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3739054" y="529058"/>
            <a:ext cx="4713890" cy="1640902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6000" b="1" dirty="0" smtClean="0">
                <a:ln/>
                <a:solidFill>
                  <a:srgbClr val="00B050"/>
                </a:solidFill>
              </a:rPr>
              <a:t>Завдання</a:t>
            </a:r>
            <a:endParaRPr lang="ru-RU" sz="6000" b="1" dirty="0">
              <a:ln/>
              <a:solidFill>
                <a:srgbClr val="00B050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218534" y="2009202"/>
            <a:ext cx="9566376" cy="102405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altLang="ru-RU" b="1" dirty="0" smtClean="0">
                <a:latin typeface="Bookman Old Style" panose="02050604050505020204" pitchFamily="18" charset="0"/>
              </a:rPr>
              <a:t>Формувати в учнів математичні знання та вміння</a:t>
            </a:r>
          </a:p>
          <a:p>
            <a:pPr algn="ctr"/>
            <a:r>
              <a:rPr lang="uk-UA" altLang="ru-RU" b="1" dirty="0" smtClean="0">
                <a:latin typeface="Bookman Old Style" panose="02050604050505020204" pitchFamily="18" charset="0"/>
              </a:rPr>
              <a:t> шляхом активізації пізнавальної діяльності на уроках математики </a:t>
            </a:r>
          </a:p>
          <a:p>
            <a:pPr algn="ctr"/>
            <a:r>
              <a:rPr lang="uk-UA" altLang="ru-RU" b="1" dirty="0" smtClean="0">
                <a:latin typeface="Bookman Old Style" panose="02050604050505020204" pitchFamily="18" charset="0"/>
              </a:rPr>
              <a:t>та в позаурочний час</a:t>
            </a:r>
            <a:endParaRPr lang="ru-RU" altLang="ru-RU" b="1" dirty="0">
              <a:latin typeface="Bookman Old Style" panose="02050604050505020204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218535" y="3033260"/>
            <a:ext cx="8990178" cy="111619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altLang="ru-RU" b="1" dirty="0" smtClean="0">
                <a:latin typeface="Bookman Old Style" panose="02050604050505020204" pitchFamily="18" charset="0"/>
              </a:rPr>
              <a:t>Сприяти інтелектуальному розвитку учнів, їхньому</a:t>
            </a:r>
          </a:p>
          <a:p>
            <a:pPr algn="ctr"/>
            <a:r>
              <a:rPr lang="uk-UA" altLang="ru-RU" b="1" dirty="0" smtClean="0">
                <a:latin typeface="Bookman Old Style" panose="02050604050505020204" pitchFamily="18" charset="0"/>
              </a:rPr>
              <a:t> логічному мисленню, пам’яті, умінню аналізувати,</a:t>
            </a:r>
          </a:p>
          <a:p>
            <a:pPr algn="ctr"/>
            <a:r>
              <a:rPr lang="uk-UA" altLang="ru-RU" b="1" dirty="0" smtClean="0">
                <a:latin typeface="Bookman Old Style" panose="02050604050505020204" pitchFamily="18" charset="0"/>
              </a:rPr>
              <a:t> синтезувати, узагальнювати</a:t>
            </a:r>
            <a:endParaRPr lang="ru-RU" altLang="ru-RU" b="1" dirty="0">
              <a:latin typeface="Bookman Old Style" panose="02050604050505020204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218534" y="4149450"/>
            <a:ext cx="8652642" cy="122022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altLang="ru-RU" b="1" dirty="0" smtClean="0">
                <a:latin typeface="Bookman Old Style" panose="02050604050505020204" pitchFamily="18" charset="0"/>
              </a:rPr>
              <a:t>Вчити учнів самостійно здобувати математичні знання з </a:t>
            </a:r>
          </a:p>
          <a:p>
            <a:pPr algn="ctr"/>
            <a:r>
              <a:rPr lang="uk-UA" altLang="ru-RU" b="1" dirty="0" smtClean="0">
                <a:latin typeface="Bookman Old Style" panose="02050604050505020204" pitchFamily="18" charset="0"/>
              </a:rPr>
              <a:t>метою їх реалізації у повсякденному житті, під час </a:t>
            </a:r>
          </a:p>
          <a:p>
            <a:pPr algn="ctr"/>
            <a:r>
              <a:rPr lang="uk-UA" altLang="ru-RU" b="1" dirty="0" smtClean="0">
                <a:latin typeface="Bookman Old Style" panose="02050604050505020204" pitchFamily="18" charset="0"/>
              </a:rPr>
              <a:t>вивчення інших предметів та у подальшому навчанні</a:t>
            </a:r>
            <a:endParaRPr lang="ru-RU" altLang="ru-RU" b="1" dirty="0">
              <a:latin typeface="Bookman Old Style" panose="02050604050505020204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290645" y="5448617"/>
            <a:ext cx="7966089" cy="690537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altLang="ru-RU" b="1" dirty="0" smtClean="0">
                <a:latin typeface="Bookman Old Style" panose="02050604050505020204" pitchFamily="18" charset="0"/>
              </a:rPr>
              <a:t>Формувати ціннісне ставлення особистості </a:t>
            </a:r>
          </a:p>
          <a:p>
            <a:pPr algn="ctr"/>
            <a:r>
              <a:rPr lang="uk-UA" altLang="ru-RU" b="1" dirty="0" smtClean="0">
                <a:latin typeface="Bookman Old Style" panose="02050604050505020204" pitchFamily="18" charset="0"/>
              </a:rPr>
              <a:t>до здобуття знань   </a:t>
            </a:r>
            <a:endParaRPr lang="ru-RU" altLang="ru-RU" b="1" dirty="0">
              <a:latin typeface="Bookman Old Style" panose="020506040505050202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820103" y="2898323"/>
            <a:ext cx="551793" cy="288577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726823" y="4028865"/>
            <a:ext cx="738352" cy="29954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773463" y="5278284"/>
            <a:ext cx="645072" cy="33580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&amp;Kcy;&amp;acy;&amp;rcy;&amp;tcy;&amp;icy;&amp;ncy;&amp;kcy;&amp;icy; &amp;pcy;&amp;ocy; &amp;zcy;&amp;acy;&amp;pcy;&amp;rcy;&amp;ocy;&amp;scy;&amp;ucy; &amp;acy;&amp;ncy;&amp;icy;&amp;mcy;&amp;acy;&amp;tscy;&amp;icy;&amp;ocy;&amp;ncy;&amp;ncy;&amp;ycy;&amp;iecy; &amp;kcy;&amp;acy;&amp;rcy;&amp;tcy;&amp;icy;&amp;ncy;&amp;kcy;&amp;icy; &amp;ncy;&amp;acy; &amp;pcy;&amp;rcy;&amp;iecy;&amp;zcy;&amp;iecy;&amp;ncy;&amp;tcy;&amp;acy;&amp;tscy;&amp;icy;&amp;yucy; &amp;shcy;&amp;kcy;&amp;ocy;&amp;l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603" y="249274"/>
            <a:ext cx="1931368" cy="16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096478"/>
      </p:ext>
    </p:extLst>
  </p:cSld>
  <p:clrMapOvr>
    <a:masterClrMapping/>
  </p:clrMapOvr>
  <p:transition spd="slow" advClick="0" advTm="7379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  <a:normAutofit fontScale="90000"/>
          </a:bodyPr>
          <a:lstStyle/>
          <a:p>
            <a:r>
              <a:rPr lang="uk-UA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Розвинути творчу і креативну особистість  можна, якщо вона є: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4077357" y="1887276"/>
            <a:ext cx="4037286" cy="3220901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Учень</a:t>
            </a:r>
          </a:p>
          <a:p>
            <a:pPr algn="ctr"/>
            <a:endParaRPr lang="uk-UA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8348006" y="1782913"/>
            <a:ext cx="2695247" cy="189659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Талановита особистість</a:t>
            </a:r>
            <a:endParaRPr lang="ru-RU" dirty="0"/>
          </a:p>
        </p:txBody>
      </p:sp>
      <p:sp>
        <p:nvSpPr>
          <p:cNvPr id="6" name="Пятно 2 5"/>
          <p:cNvSpPr/>
          <p:nvPr/>
        </p:nvSpPr>
        <p:spPr>
          <a:xfrm>
            <a:off x="507944" y="1477072"/>
            <a:ext cx="4021850" cy="220243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Здатною до самореалізації</a:t>
            </a:r>
            <a:endParaRPr lang="ru-RU" dirty="0"/>
          </a:p>
        </p:txBody>
      </p:sp>
      <p:sp>
        <p:nvSpPr>
          <p:cNvPr id="7" name="Пятно 1 6"/>
          <p:cNvSpPr/>
          <p:nvPr/>
        </p:nvSpPr>
        <p:spPr>
          <a:xfrm>
            <a:off x="4656412" y="842239"/>
            <a:ext cx="2972457" cy="142406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Повноцінна особистість</a:t>
            </a:r>
            <a:endParaRPr lang="ru-RU" dirty="0"/>
          </a:p>
        </p:txBody>
      </p:sp>
      <p:sp>
        <p:nvSpPr>
          <p:cNvPr id="8" name="Пятно 2 7"/>
          <p:cNvSpPr/>
          <p:nvPr/>
        </p:nvSpPr>
        <p:spPr>
          <a:xfrm>
            <a:off x="946095" y="3994999"/>
            <a:ext cx="3145549" cy="170267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Суб'єктом навчальної діяльності</a:t>
            </a:r>
            <a:endParaRPr lang="ru-RU" dirty="0"/>
          </a:p>
        </p:txBody>
      </p:sp>
      <p:sp>
        <p:nvSpPr>
          <p:cNvPr id="9" name="Пятно 2 8"/>
          <p:cNvSpPr/>
          <p:nvPr/>
        </p:nvSpPr>
        <p:spPr>
          <a:xfrm>
            <a:off x="4185252" y="5017342"/>
            <a:ext cx="3699313" cy="169401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Субєктом</a:t>
            </a:r>
            <a:r>
              <a:rPr lang="uk-UA" dirty="0" smtClean="0"/>
              <a:t> самовдосконалення</a:t>
            </a:r>
            <a:endParaRPr lang="ru-RU" dirty="0"/>
          </a:p>
        </p:txBody>
      </p:sp>
      <p:sp>
        <p:nvSpPr>
          <p:cNvPr id="10" name="Пятно 1 9"/>
          <p:cNvSpPr/>
          <p:nvPr/>
        </p:nvSpPr>
        <p:spPr>
          <a:xfrm>
            <a:off x="7978173" y="3926144"/>
            <a:ext cx="2842391" cy="196847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Суспільноактивною</a:t>
            </a:r>
            <a:r>
              <a:rPr lang="uk-UA" dirty="0" smtClean="0"/>
              <a:t>  особистістю</a:t>
            </a:r>
            <a:endParaRPr lang="ru-RU" dirty="0"/>
          </a:p>
        </p:txBody>
      </p:sp>
      <p:pic>
        <p:nvPicPr>
          <p:cNvPr id="5122" name="Picture 2" descr="&amp;Kcy;&amp;acy;&amp;rcy;&amp;tcy;&amp;icy;&amp;ncy;&amp;kcy;&amp;icy; &amp;pcy;&amp;ocy; &amp;zcy;&amp;acy;&amp;pcy;&amp;rcy;&amp;ocy;&amp;scy;&amp;ucy; &amp;acy;&amp;ncy;&amp;icy;&amp;mcy;&amp;acy;&amp;tscy;&amp;icy;&amp;ocy;&amp;ncy;&amp;ncy;&amp;ycy;&amp;iecy; &amp;kcy;&amp;acy;&amp;rcy;&amp;tcy;&amp;icy;&amp;ncy;&amp;kcy;&amp;icy;  &amp;shcy;&amp;kcy;&amp;ocy;&amp;lcy;&amp;acy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376" y="3163221"/>
            <a:ext cx="1443858" cy="10676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028168"/>
      </p:ext>
    </p:extLst>
  </p:cSld>
  <p:clrMapOvr>
    <a:masterClrMapping/>
  </p:clrMapOvr>
  <p:transition spd="slow" advClick="0" advTm="7379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07566" cy="1668627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cross"/>
            </a:sp3d>
          </a:bodyPr>
          <a:lstStyle/>
          <a:p>
            <a:r>
              <a:rPr lang="uk-UA" b="1" dirty="0" smtClean="0">
                <a:ln/>
                <a:solidFill>
                  <a:schemeClr val="accent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Працювати потрібно так, щоб дітям біля    </a:t>
            </a:r>
            <a:br>
              <a:rPr lang="uk-UA" b="1" dirty="0" smtClean="0">
                <a:ln/>
                <a:solidFill>
                  <a:schemeClr val="accent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</a:br>
            <a:r>
              <a:rPr lang="uk-UA" b="1" dirty="0">
                <a:ln/>
                <a:solidFill>
                  <a:schemeClr val="accent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uk-UA" b="1" dirty="0" smtClean="0">
                <a:ln/>
                <a:solidFill>
                  <a:schemeClr val="accent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             </a:t>
            </a:r>
            <a:r>
              <a:rPr lang="uk-UA" b="1" dirty="0" smtClean="0">
                <a:ln/>
                <a:solidFill>
                  <a:schemeClr val="accent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тебе </a:t>
            </a:r>
            <a:r>
              <a:rPr lang="uk-UA" b="1" dirty="0" smtClean="0">
                <a:ln/>
                <a:solidFill>
                  <a:schemeClr val="accent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було комфортно </a:t>
            </a:r>
            <a:endParaRPr lang="ru-RU" b="1" dirty="0">
              <a:ln/>
              <a:solidFill>
                <a:schemeClr val="accent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72" y="1791223"/>
            <a:ext cx="6521112" cy="3668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6\Desktop\Створити папку\IMG_20170118_102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20" y="4098587"/>
            <a:ext cx="3857532" cy="2218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Рисунок 5" descr="C:\Users\6\Desktop\Створити папку\IMG_20170301_1014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543" y="1778698"/>
            <a:ext cx="3732111" cy="2310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Users\6\Desktop\Створити папку\IMG_20170118_101707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4" t="11332" r="5754" b="16251"/>
          <a:stretch/>
        </p:blipFill>
        <p:spPr bwMode="auto">
          <a:xfrm>
            <a:off x="5968652" y="4088806"/>
            <a:ext cx="3583732" cy="2208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6\Desktop\Створити папку\IMG_20170301_12212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981" y="1778697"/>
            <a:ext cx="3713966" cy="2319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1273676"/>
      </p:ext>
    </p:extLst>
  </p:cSld>
  <p:clrMapOvr>
    <a:masterClrMapping/>
  </p:clrMapOvr>
  <p:transition spd="slow" advClick="0" advTm="7379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6\Desktop\Створити папку\IMG_20170118_10144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1"/>
          <a:stretch/>
        </p:blipFill>
        <p:spPr bwMode="auto">
          <a:xfrm rot="20971681">
            <a:off x="519804" y="2107632"/>
            <a:ext cx="5570577" cy="3241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438399"/>
          </a:xfrm>
        </p:spPr>
        <p:txBody>
          <a:bodyPr>
            <a:prstTxWarp prst="textCurveDown">
              <a:avLst>
                <a:gd name="adj" fmla="val 23379"/>
              </a:avLst>
            </a:prstTxWarp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Урок алгебри у 8 класі по темі  </a:t>
            </a:r>
            <a:b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«Функція у=</a:t>
            </a: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х</a:t>
            </a:r>
            <a:r>
              <a:rPr lang="uk-UA" b="1" baseline="30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2</a:t>
            </a: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, її графік і властивості»</a:t>
            </a:r>
            <a:r>
              <a:rPr lang="uk-UA" dirty="0">
                <a:latin typeface="Calibri"/>
                <a:ea typeface="Calibri"/>
                <a:cs typeface="Times New Roman"/>
              </a:rPr>
              <a:t/>
            </a:r>
            <a:br>
              <a:rPr lang="uk-UA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126">
            <a:off x="3765983" y="2527816"/>
            <a:ext cx="4636529" cy="2975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0137">
            <a:off x="6923629" y="2878024"/>
            <a:ext cx="4729923" cy="2946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4809258"/>
      </p:ext>
    </p:extLst>
  </p:cSld>
  <p:clrMapOvr>
    <a:masterClrMapping/>
  </p:clrMapOvr>
  <p:transition spd="slow" advClick="0" advTm="7379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</TotalTime>
  <Words>292</Words>
  <Application>Microsoft Office PowerPoint</Application>
  <PresentationFormat>Довільний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Тема Office</vt:lpstr>
      <vt:lpstr>                                                  З досвіду                                                      роботи  вчителя математики                                                 загальноосвітньої школи                                                І-ІІІ ступеня с. Павлівка                                               Іваничівського району                                        Волинської області                                        Павловича      Анатолія                              Афанасійовича  </vt:lpstr>
      <vt:lpstr>Презентація PowerPoint</vt:lpstr>
      <vt:lpstr> </vt:lpstr>
      <vt:lpstr>Методична проблема</vt:lpstr>
      <vt:lpstr>Презентація PowerPoint</vt:lpstr>
      <vt:lpstr>Презентація PowerPoint</vt:lpstr>
      <vt:lpstr>Розвинути творчу і креативну особистість  можна, якщо вона є: </vt:lpstr>
      <vt:lpstr>Працювати потрібно так, щоб дітям біля                    тебе було комфортно </vt:lpstr>
      <vt:lpstr>Урок алгебри у 8 класі по темі   «Функція у=х2, її графік і властивості» </vt:lpstr>
      <vt:lpstr>Яка  перерва, якщо в нас така                               цікава задача</vt:lpstr>
      <vt:lpstr>Індивідуальна робота  на уроці геометрії 8 клас</vt:lpstr>
      <vt:lpstr>Презентація PowerPoint</vt:lpstr>
      <vt:lpstr>Презентація PowerPoint</vt:lpstr>
      <vt:lpstr>       Наскільки  я люблю свою роботу ♥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 досвіду  роботи  вчителя математики Загальноосвітньої школи  І-ІІІ ступеня с.Павлівка   Іваничівського району Волинської області</dc:title>
  <dc:creator>user</dc:creator>
  <cp:lastModifiedBy>6</cp:lastModifiedBy>
  <cp:revision>41</cp:revision>
  <dcterms:created xsi:type="dcterms:W3CDTF">2017-01-12T19:30:47Z</dcterms:created>
  <dcterms:modified xsi:type="dcterms:W3CDTF">2017-03-13T09:29:12Z</dcterms:modified>
</cp:coreProperties>
</file>