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59" r:id="rId4"/>
    <p:sldId id="277" r:id="rId5"/>
    <p:sldId id="260" r:id="rId6"/>
    <p:sldId id="280" r:id="rId7"/>
    <p:sldId id="262" r:id="rId8"/>
    <p:sldId id="296" r:id="rId9"/>
    <p:sldId id="298" r:id="rId1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  <a:srgbClr val="663300"/>
    <a:srgbClr val="000099"/>
    <a:srgbClr val="FF9900"/>
    <a:srgbClr val="FFCC66"/>
    <a:srgbClr val="99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5" autoAdjust="0"/>
    <p:restoredTop sz="94660" autoAdjust="0"/>
  </p:normalViewPr>
  <p:slideViewPr>
    <p:cSldViewPr>
      <p:cViewPr varScale="1">
        <p:scale>
          <a:sx n="70" d="100"/>
          <a:sy n="70" d="100"/>
        </p:scale>
        <p:origin x="13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7"/>
          <p:cNvGraphicFramePr>
            <a:graphicFrameLocks noChangeAspect="1"/>
          </p:cNvGraphicFramePr>
          <p:nvPr/>
        </p:nvGraphicFramePr>
        <p:xfrm>
          <a:off x="84138" y="52388"/>
          <a:ext cx="8980487" cy="481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Image" r:id="rId3" imgW="8673016" imgH="4647619" progId="Photoshop.Image.6">
                  <p:embed/>
                </p:oleObj>
              </mc:Choice>
              <mc:Fallback>
                <p:oleObj name="Image" r:id="rId3" imgW="8673016" imgH="4647619" progId="Photoshop.Image.6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8" y="52388"/>
                        <a:ext cx="8980487" cy="481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8"/>
          <p:cNvSpPr>
            <a:spLocks noChangeArrowheads="1"/>
          </p:cNvSpPr>
          <p:nvPr/>
        </p:nvSpPr>
        <p:spPr bwMode="gray">
          <a:xfrm>
            <a:off x="33338" y="4868863"/>
            <a:ext cx="9091612" cy="19399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gray">
          <a:xfrm>
            <a:off x="2617788" y="4868863"/>
            <a:ext cx="6526212" cy="3841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8" name="AutoShape 20"/>
            <p:cNvSpPr>
              <a:spLocks noChangeArrowheads="1"/>
            </p:cNvSpPr>
            <p:nvPr/>
          </p:nvSpPr>
          <p:spPr bwMode="gray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gray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gray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gray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gray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97" name="Rectangle 25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843213" y="549275"/>
            <a:ext cx="4319587" cy="22320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4400">
                <a:solidFill>
                  <a:srgbClr val="FFFFE7"/>
                </a:solidFill>
              </a:defRPr>
            </a:lvl1pPr>
          </a:lstStyle>
          <a:p>
            <a:r>
              <a:rPr lang="en-US" altLang="ko-KR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43200" y="4876800"/>
            <a:ext cx="6248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59293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59293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049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049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73025" y="61913"/>
          <a:ext cx="90170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14" imgW="8609524" imgH="1307937" progId="Photoshop.Image.6">
                  <p:embed/>
                </p:oleObj>
              </mc:Choice>
              <mc:Fallback>
                <p:oleObj name="Image" r:id="rId14" imgW="8609524" imgH="1307937" progId="Photoshop.Image.6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61913"/>
                        <a:ext cx="90170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D77B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2A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invGray">
          <a:xfrm>
            <a:off x="63500" y="6453188"/>
            <a:ext cx="8990013" cy="3730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88900" y="1135063"/>
            <a:ext cx="8955088" cy="52657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04925"/>
            <a:ext cx="82296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153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chemeClr val="tx1"/>
                </a:solidFill>
              </a:rPr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1043" name="AutoShape 19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492375"/>
            <a:ext cx="5834063" cy="3816350"/>
          </a:xfrm>
          <a:gradFill rotWithShape="1">
            <a:gsLst>
              <a:gs pos="0">
                <a:srgbClr val="FFFF66">
                  <a:gamma/>
                  <a:shade val="46275"/>
                  <a:invGamma/>
                </a:srgbClr>
              </a:gs>
              <a:gs pos="50000">
                <a:srgbClr val="FFFF66"/>
              </a:gs>
              <a:gs pos="100000">
                <a:srgbClr val="FFFF66">
                  <a:gamma/>
                  <a:shade val="46275"/>
                  <a:invGamma/>
                </a:srgbClr>
              </a:gs>
            </a:gsLst>
            <a:lin ang="18900000" scaled="1"/>
          </a:gradFill>
        </p:spPr>
        <p:txBody>
          <a:bodyPr/>
          <a:lstStyle/>
          <a:p>
            <a:pPr algn="ctr" eaLnBrk="1" hangingPunct="1">
              <a:defRPr/>
            </a:pPr>
            <a:r>
              <a:rPr lang="uk-UA" sz="2400" i="1" dirty="0" smtClean="0">
                <a:solidFill>
                  <a:srgbClr val="A50021"/>
                </a:solidFill>
              </a:rPr>
              <a:t>Презентація </a:t>
            </a:r>
            <a:br>
              <a:rPr lang="uk-UA" sz="2400" i="1" dirty="0" smtClean="0">
                <a:solidFill>
                  <a:srgbClr val="A50021"/>
                </a:solidFill>
              </a:rPr>
            </a:br>
            <a:r>
              <a:rPr lang="uk-UA" sz="2400" i="1" dirty="0" smtClean="0">
                <a:solidFill>
                  <a:srgbClr val="A50021"/>
                </a:solidFill>
              </a:rPr>
              <a:t>досвіду роботи</a:t>
            </a:r>
            <a:br>
              <a:rPr lang="uk-UA" sz="2400" i="1" dirty="0" smtClean="0">
                <a:solidFill>
                  <a:srgbClr val="A50021"/>
                </a:solidFill>
              </a:rPr>
            </a:br>
            <a:r>
              <a:rPr lang="uk-UA" sz="2400" i="1" dirty="0" smtClean="0">
                <a:solidFill>
                  <a:srgbClr val="A50021"/>
                </a:solidFill>
              </a:rPr>
              <a:t> вчителя української мови та літератури</a:t>
            </a:r>
            <a:br>
              <a:rPr lang="uk-UA" sz="2400" i="1" dirty="0" smtClean="0">
                <a:solidFill>
                  <a:srgbClr val="A50021"/>
                </a:solidFill>
              </a:rPr>
            </a:br>
            <a:r>
              <a:rPr lang="uk-UA" sz="2400" i="1" dirty="0" err="1" smtClean="0">
                <a:solidFill>
                  <a:srgbClr val="A50021"/>
                </a:solidFill>
              </a:rPr>
              <a:t>Павлівської</a:t>
            </a:r>
            <a:r>
              <a:rPr lang="uk-UA" sz="2400" i="1" dirty="0" smtClean="0">
                <a:solidFill>
                  <a:srgbClr val="A50021"/>
                </a:solidFill>
              </a:rPr>
              <a:t> </a:t>
            </a:r>
            <a:r>
              <a:rPr lang="uk-UA" sz="2400" i="1" dirty="0" smtClean="0">
                <a:solidFill>
                  <a:srgbClr val="A50021"/>
                </a:solidFill>
              </a:rPr>
              <a:t>загальноосвітньої школи І-ІІІ ступенів</a:t>
            </a:r>
            <a:br>
              <a:rPr lang="uk-UA" sz="2400" i="1" dirty="0" smtClean="0">
                <a:solidFill>
                  <a:srgbClr val="A50021"/>
                </a:solidFill>
              </a:rPr>
            </a:br>
            <a:r>
              <a:rPr lang="uk-UA" sz="2400" i="1" dirty="0" smtClean="0">
                <a:solidFill>
                  <a:srgbClr val="A50021"/>
                </a:solidFill>
              </a:rPr>
              <a:t/>
            </a:r>
            <a:br>
              <a:rPr lang="uk-UA" sz="2400" i="1" dirty="0" smtClean="0">
                <a:solidFill>
                  <a:srgbClr val="A50021"/>
                </a:solidFill>
              </a:rPr>
            </a:br>
            <a:r>
              <a:rPr lang="uk-UA" sz="2800" i="1" dirty="0" err="1" smtClean="0">
                <a:solidFill>
                  <a:srgbClr val="FF0000"/>
                </a:solidFill>
              </a:rPr>
              <a:t>Парфенюк</a:t>
            </a:r>
            <a:r>
              <a:rPr lang="uk-UA" sz="2800" i="1" dirty="0" smtClean="0">
                <a:solidFill>
                  <a:srgbClr val="FF0000"/>
                </a:solidFill>
              </a:rPr>
              <a:t> Тетяни Миколаївни</a:t>
            </a:r>
            <a:endParaRPr lang="en-US" sz="2800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6923088" cy="563562"/>
          </a:xfrm>
        </p:spPr>
        <p:txBody>
          <a:bodyPr/>
          <a:lstStyle/>
          <a:p>
            <a:pPr eaLnBrk="1" hangingPunct="1"/>
            <a:r>
              <a:rPr lang="uk-UA" smtClean="0">
                <a:solidFill>
                  <a:srgbClr val="FFFF00"/>
                </a:solidFill>
                <a:latin typeface="Segoe Script" pitchFamily="34" charset="0"/>
              </a:rPr>
              <a:t>Моє педагогічне кредо</a:t>
            </a:r>
            <a:endParaRPr lang="en-US" smtClean="0">
              <a:solidFill>
                <a:srgbClr val="FFFF00"/>
              </a:solidFill>
              <a:latin typeface="Segoe Script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54914" y="4883676"/>
            <a:ext cx="7433510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>
              <a:defRPr/>
            </a:pPr>
            <a:r>
              <a:rPr lang="uk-UA" sz="3200" dirty="0" err="1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“Віддай</a:t>
            </a:r>
            <a:r>
              <a:rPr lang="uk-UA" sz="3200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людині крихітку себе,</a:t>
            </a:r>
          </a:p>
          <a:p>
            <a:pPr algn="l">
              <a:defRPr/>
            </a:pPr>
            <a:r>
              <a:rPr lang="uk-UA" sz="3200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це душа наповнюється </a:t>
            </a:r>
            <a:r>
              <a:rPr lang="uk-UA" sz="3200" dirty="0" err="1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світлом”</a:t>
            </a:r>
            <a:endParaRPr lang="uk-UA" sz="3200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defRPr/>
            </a:pPr>
            <a:r>
              <a:rPr lang="uk-UA" sz="3200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      </a:t>
            </a:r>
            <a:r>
              <a:rPr lang="uk-UA" sz="3200" dirty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Л. Костенко</a:t>
            </a:r>
            <a:endParaRPr lang="ru-RU" sz="3200" dirty="0">
              <a:ln w="11430"/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80407"/>
            <a:ext cx="2088232" cy="3703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3754438" cy="563562"/>
          </a:xfrm>
        </p:spPr>
        <p:txBody>
          <a:bodyPr/>
          <a:lstStyle/>
          <a:p>
            <a:pPr eaLnBrk="1" hangingPunct="1"/>
            <a:r>
              <a:rPr lang="uk-UA" smtClean="0">
                <a:solidFill>
                  <a:srgbClr val="FFFF00"/>
                </a:solidFill>
                <a:latin typeface="Segoe Script" pitchFamily="34" charset="0"/>
              </a:rPr>
              <a:t>Тема досвіду</a:t>
            </a:r>
            <a:endParaRPr lang="en-US" smtClean="0">
              <a:solidFill>
                <a:srgbClr val="FFFF00"/>
              </a:solidFill>
              <a:latin typeface="Segoe Script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5346" y="1628800"/>
            <a:ext cx="6609758" cy="37856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48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“Розвиток творчих </a:t>
            </a:r>
            <a:br>
              <a:rPr lang="uk-UA" sz="48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48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здібностей учнів</a:t>
            </a:r>
            <a:endParaRPr lang="uk-UA" sz="4800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defRPr/>
            </a:pPr>
            <a:r>
              <a:rPr lang="uk-UA" sz="48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уроках</a:t>
            </a:r>
          </a:p>
          <a:p>
            <a:pPr>
              <a:defRPr/>
            </a:pPr>
            <a:r>
              <a:rPr lang="uk-UA" sz="48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української мови</a:t>
            </a:r>
          </a:p>
          <a:p>
            <a:pPr>
              <a:defRPr/>
            </a:pPr>
            <a:r>
              <a:rPr lang="uk-UA" sz="48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 </a:t>
            </a:r>
            <a:r>
              <a:rPr lang="uk-UA" sz="4800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літератури”</a:t>
            </a:r>
            <a:endParaRPr lang="ru-RU" sz="4800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0" smtClean="0">
                <a:solidFill>
                  <a:srgbClr val="FFFF00"/>
                </a:solidFill>
                <a:latin typeface="Segoe Script" pitchFamily="34" charset="0"/>
              </a:rPr>
              <a:t>Завдання досвіду:</a:t>
            </a:r>
            <a:endParaRPr lang="en-US" b="0" smtClean="0">
              <a:solidFill>
                <a:srgbClr val="FFFF00"/>
              </a:solidFill>
              <a:latin typeface="Segoe Script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endParaRPr lang="ru-RU" sz="1800" b="0">
              <a:solidFill>
                <a:schemeClr val="tx1"/>
              </a:solidFill>
            </a:endParaRPr>
          </a:p>
        </p:txBody>
      </p:sp>
      <p:grpSp>
        <p:nvGrpSpPr>
          <p:cNvPr id="7172" name="Group 110"/>
          <p:cNvGrpSpPr>
            <a:grpSpLocks/>
          </p:cNvGrpSpPr>
          <p:nvPr/>
        </p:nvGrpSpPr>
        <p:grpSpPr bwMode="auto">
          <a:xfrm>
            <a:off x="611188" y="1811338"/>
            <a:ext cx="8315325" cy="3705225"/>
            <a:chOff x="1264" y="1055"/>
            <a:chExt cx="3102" cy="2532"/>
          </a:xfrm>
        </p:grpSpPr>
        <p:grpSp>
          <p:nvGrpSpPr>
            <p:cNvPr id="7175" name="Group 19"/>
            <p:cNvGrpSpPr>
              <a:grpSpLocks/>
            </p:cNvGrpSpPr>
            <p:nvPr/>
          </p:nvGrpSpPr>
          <p:grpSpPr bwMode="auto">
            <a:xfrm>
              <a:off x="1264" y="1055"/>
              <a:ext cx="3008" cy="417"/>
              <a:chOff x="1168" y="1439"/>
              <a:chExt cx="3008" cy="417"/>
            </a:xfrm>
          </p:grpSpPr>
          <p:sp>
            <p:nvSpPr>
              <p:cNvPr id="86036" name="AutoShape 20"/>
              <p:cNvSpPr>
                <a:spLocks noChangeArrowheads="1"/>
              </p:cNvSpPr>
              <p:nvPr/>
            </p:nvSpPr>
            <p:spPr bwMode="gray">
              <a:xfrm>
                <a:off x="1462" y="1469"/>
                <a:ext cx="2714" cy="34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0" scaled="1"/>
              </a:gra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7203" name="Group 21"/>
              <p:cNvGrpSpPr>
                <a:grpSpLocks/>
              </p:cNvGrpSpPr>
              <p:nvPr/>
            </p:nvGrpSpPr>
            <p:grpSpPr bwMode="auto">
              <a:xfrm>
                <a:off x="1168" y="1439"/>
                <a:ext cx="513" cy="417"/>
                <a:chOff x="571" y="958"/>
                <a:chExt cx="961" cy="768"/>
              </a:xfrm>
            </p:grpSpPr>
            <p:sp>
              <p:nvSpPr>
                <p:cNvPr id="86039" name="Oval 23"/>
                <p:cNvSpPr>
                  <a:spLocks noChangeArrowheads="1"/>
                </p:cNvSpPr>
                <p:nvPr/>
              </p:nvSpPr>
              <p:spPr bwMode="gray">
                <a:xfrm rot="1758052">
                  <a:off x="571" y="958"/>
                  <a:ext cx="961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207" name="Oval 24"/>
                <p:cNvSpPr>
                  <a:spLocks noChangeArrowheads="1"/>
                </p:cNvSpPr>
                <p:nvPr/>
              </p:nvSpPr>
              <p:spPr bwMode="gray">
                <a:xfrm>
                  <a:off x="842" y="1008"/>
                  <a:ext cx="433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7204" name="Text Box 25"/>
              <p:cNvSpPr txBox="1">
                <a:spLocks noChangeArrowheads="1"/>
              </p:cNvSpPr>
              <p:nvPr/>
            </p:nvSpPr>
            <p:spPr bwMode="gray">
              <a:xfrm>
                <a:off x="1728" y="1488"/>
                <a:ext cx="2160" cy="2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>
                  <a:solidFill>
                    <a:srgbClr val="A50021"/>
                  </a:solidFill>
                </a:endParaRPr>
              </a:p>
            </p:txBody>
          </p:sp>
          <p:sp>
            <p:nvSpPr>
              <p:cNvPr id="7205" name="Text Box 26"/>
              <p:cNvSpPr txBox="1">
                <a:spLocks noChangeArrowheads="1"/>
              </p:cNvSpPr>
              <p:nvPr/>
            </p:nvSpPr>
            <p:spPr bwMode="gray">
              <a:xfrm>
                <a:off x="1337" y="1458"/>
                <a:ext cx="153" cy="3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  <p:grpSp>
          <p:nvGrpSpPr>
            <p:cNvPr id="7176" name="Group 27"/>
            <p:cNvGrpSpPr>
              <a:grpSpLocks/>
            </p:cNvGrpSpPr>
            <p:nvPr/>
          </p:nvGrpSpPr>
          <p:grpSpPr bwMode="auto">
            <a:xfrm>
              <a:off x="1264" y="1584"/>
              <a:ext cx="3008" cy="417"/>
              <a:chOff x="1216" y="1728"/>
              <a:chExt cx="3008" cy="417"/>
            </a:xfrm>
          </p:grpSpPr>
          <p:sp>
            <p:nvSpPr>
              <p:cNvPr id="86044" name="AutoShape 28"/>
              <p:cNvSpPr>
                <a:spLocks noChangeArrowheads="1"/>
              </p:cNvSpPr>
              <p:nvPr/>
            </p:nvSpPr>
            <p:spPr bwMode="gray">
              <a:xfrm>
                <a:off x="1510" y="1760"/>
                <a:ext cx="2714" cy="34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39999"/>
                    </a:schemeClr>
                  </a:gs>
                </a:gsLst>
                <a:lin ang="0" scaled="1"/>
              </a:gradFill>
              <a:ln w="38100" algn="ctr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046" name="Oval 30"/>
              <p:cNvSpPr>
                <a:spLocks noChangeArrowheads="1"/>
              </p:cNvSpPr>
              <p:nvPr/>
            </p:nvSpPr>
            <p:spPr bwMode="gray">
              <a:xfrm rot="1758052">
                <a:off x="1216" y="1728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99" name="Oval 31"/>
              <p:cNvSpPr>
                <a:spLocks noChangeArrowheads="1"/>
              </p:cNvSpPr>
              <p:nvPr/>
            </p:nvSpPr>
            <p:spPr bwMode="gray">
              <a:xfrm>
                <a:off x="1361" y="1754"/>
                <a:ext cx="231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48" name="Text Box 32"/>
              <p:cNvSpPr txBox="1">
                <a:spLocks noChangeArrowheads="1"/>
              </p:cNvSpPr>
              <p:nvPr/>
            </p:nvSpPr>
            <p:spPr bwMode="gray">
              <a:xfrm>
                <a:off x="1876" y="1776"/>
                <a:ext cx="2160" cy="2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uk-UA" dirty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Формування пізнавальних умінь та навичок</a:t>
                </a:r>
                <a:endParaRPr lang="en-US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7201" name="Text Box 33"/>
              <p:cNvSpPr txBox="1">
                <a:spLocks noChangeArrowheads="1"/>
              </p:cNvSpPr>
              <p:nvPr/>
            </p:nvSpPr>
            <p:spPr bwMode="gray">
              <a:xfrm>
                <a:off x="1385" y="1741"/>
                <a:ext cx="153" cy="3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  <p:grpSp>
          <p:nvGrpSpPr>
            <p:cNvPr id="7177" name="Group 87"/>
            <p:cNvGrpSpPr>
              <a:grpSpLocks/>
            </p:cNvGrpSpPr>
            <p:nvPr/>
          </p:nvGrpSpPr>
          <p:grpSpPr bwMode="auto">
            <a:xfrm>
              <a:off x="1264" y="2111"/>
              <a:ext cx="3008" cy="417"/>
              <a:chOff x="1168" y="1439"/>
              <a:chExt cx="3008" cy="417"/>
            </a:xfrm>
          </p:grpSpPr>
          <p:sp>
            <p:nvSpPr>
              <p:cNvPr id="86104" name="AutoShape 88"/>
              <p:cNvSpPr>
                <a:spLocks noChangeArrowheads="1"/>
              </p:cNvSpPr>
              <p:nvPr/>
            </p:nvSpPr>
            <p:spPr bwMode="gray">
              <a:xfrm>
                <a:off x="1462" y="1469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0" scaled="1"/>
              </a:gra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7192" name="Group 89"/>
              <p:cNvGrpSpPr>
                <a:grpSpLocks/>
              </p:cNvGrpSpPr>
              <p:nvPr/>
            </p:nvGrpSpPr>
            <p:grpSpPr bwMode="auto">
              <a:xfrm>
                <a:off x="1168" y="1439"/>
                <a:ext cx="513" cy="417"/>
                <a:chOff x="571" y="958"/>
                <a:chExt cx="961" cy="768"/>
              </a:xfrm>
            </p:grpSpPr>
            <p:sp>
              <p:nvSpPr>
                <p:cNvPr id="86107" name="Oval 91"/>
                <p:cNvSpPr>
                  <a:spLocks noChangeArrowheads="1"/>
                </p:cNvSpPr>
                <p:nvPr/>
              </p:nvSpPr>
              <p:spPr bwMode="gray">
                <a:xfrm rot="1758052">
                  <a:off x="571" y="953"/>
                  <a:ext cx="961" cy="7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196" name="Oval 9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86109" name="Text Box 93"/>
              <p:cNvSpPr txBox="1">
                <a:spLocks noChangeArrowheads="1"/>
              </p:cNvSpPr>
              <p:nvPr/>
            </p:nvSpPr>
            <p:spPr bwMode="gray">
              <a:xfrm>
                <a:off x="1728" y="1485"/>
                <a:ext cx="2395" cy="2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uk-UA" dirty="0">
                    <a:solidFill>
                      <a:schemeClr val="accent1">
                        <a:lumMod val="50000"/>
                      </a:schemeClr>
                    </a:solidFill>
                  </a:rPr>
                  <a:t>Формування позитивної мотивації до навчання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194" name="Text Box 94"/>
              <p:cNvSpPr txBox="1">
                <a:spLocks noChangeArrowheads="1"/>
              </p:cNvSpPr>
              <p:nvPr/>
            </p:nvSpPr>
            <p:spPr bwMode="gray">
              <a:xfrm>
                <a:off x="1310" y="1458"/>
                <a:ext cx="153" cy="3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  <p:grpSp>
          <p:nvGrpSpPr>
            <p:cNvPr id="7178" name="Group 95"/>
            <p:cNvGrpSpPr>
              <a:grpSpLocks/>
            </p:cNvGrpSpPr>
            <p:nvPr/>
          </p:nvGrpSpPr>
          <p:grpSpPr bwMode="auto">
            <a:xfrm>
              <a:off x="1264" y="2640"/>
              <a:ext cx="3008" cy="479"/>
              <a:chOff x="1216" y="1728"/>
              <a:chExt cx="3008" cy="479"/>
            </a:xfrm>
          </p:grpSpPr>
          <p:sp>
            <p:nvSpPr>
              <p:cNvPr id="86112" name="AutoShape 96"/>
              <p:cNvSpPr>
                <a:spLocks noChangeArrowheads="1"/>
              </p:cNvSpPr>
              <p:nvPr/>
            </p:nvSpPr>
            <p:spPr bwMode="gray">
              <a:xfrm rot="16200000">
                <a:off x="2695" y="682"/>
                <a:ext cx="396" cy="265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39999"/>
                    </a:schemeClr>
                  </a:gs>
                </a:gsLst>
                <a:lin ang="0" scaled="1"/>
              </a:gradFill>
              <a:ln w="38100" algn="ctr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r>
                  <a:rPr lang="uk-UA" dirty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     Формування потреби в самопізнанні, самореалізації</a:t>
                </a:r>
                <a:endParaRPr lang="ru-RU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86114" name="Oval 98"/>
              <p:cNvSpPr>
                <a:spLocks noChangeArrowheads="1"/>
              </p:cNvSpPr>
              <p:nvPr/>
            </p:nvSpPr>
            <p:spPr bwMode="gray">
              <a:xfrm rot="1758052">
                <a:off x="1216" y="1728"/>
                <a:ext cx="514" cy="42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88" name="Oval 99"/>
              <p:cNvSpPr>
                <a:spLocks noChangeArrowheads="1"/>
              </p:cNvSpPr>
              <p:nvPr/>
            </p:nvSpPr>
            <p:spPr bwMode="gray">
              <a:xfrm>
                <a:off x="1347" y="1754"/>
                <a:ext cx="231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89" name="Text Box 100"/>
              <p:cNvSpPr txBox="1">
                <a:spLocks noChangeArrowheads="1"/>
              </p:cNvSpPr>
              <p:nvPr/>
            </p:nvSpPr>
            <p:spPr bwMode="gray">
              <a:xfrm>
                <a:off x="1776" y="1776"/>
                <a:ext cx="2160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/>
                <a:r>
                  <a:rPr lang="uk-UA" sz="1800">
                    <a:solidFill>
                      <a:srgbClr val="800000"/>
                    </a:solidFill>
                  </a:rPr>
                  <a:t>    </a:t>
                </a:r>
                <a:endParaRPr lang="en-US" sz="1800">
                  <a:solidFill>
                    <a:srgbClr val="800000"/>
                  </a:solidFill>
                </a:endParaRPr>
              </a:p>
            </p:txBody>
          </p:sp>
          <p:sp>
            <p:nvSpPr>
              <p:cNvPr id="7190" name="Text Box 101"/>
              <p:cNvSpPr txBox="1">
                <a:spLocks noChangeArrowheads="1"/>
              </p:cNvSpPr>
              <p:nvPr/>
            </p:nvSpPr>
            <p:spPr bwMode="gray">
              <a:xfrm>
                <a:off x="1358" y="1746"/>
                <a:ext cx="153" cy="3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  <p:grpSp>
          <p:nvGrpSpPr>
            <p:cNvPr id="7179" name="Group 102"/>
            <p:cNvGrpSpPr>
              <a:grpSpLocks/>
            </p:cNvGrpSpPr>
            <p:nvPr/>
          </p:nvGrpSpPr>
          <p:grpSpPr bwMode="auto">
            <a:xfrm>
              <a:off x="1319" y="3169"/>
              <a:ext cx="3047" cy="418"/>
              <a:chOff x="1223" y="1441"/>
              <a:chExt cx="3047" cy="418"/>
            </a:xfrm>
          </p:grpSpPr>
          <p:sp>
            <p:nvSpPr>
              <p:cNvPr id="86119" name="AutoShape 103"/>
              <p:cNvSpPr>
                <a:spLocks noChangeArrowheads="1"/>
              </p:cNvSpPr>
              <p:nvPr/>
            </p:nvSpPr>
            <p:spPr bwMode="gray">
              <a:xfrm>
                <a:off x="1462" y="1492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0" scaled="1"/>
              </a:gra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7181" name="Group 104"/>
              <p:cNvGrpSpPr>
                <a:grpSpLocks/>
              </p:cNvGrpSpPr>
              <p:nvPr/>
            </p:nvGrpSpPr>
            <p:grpSpPr bwMode="auto">
              <a:xfrm>
                <a:off x="1223" y="1441"/>
                <a:ext cx="514" cy="418"/>
                <a:chOff x="672" y="960"/>
                <a:chExt cx="962" cy="769"/>
              </a:xfrm>
            </p:grpSpPr>
            <p:sp>
              <p:nvSpPr>
                <p:cNvPr id="86122" name="Oval 106"/>
                <p:cNvSpPr>
                  <a:spLocks noChangeArrowheads="1"/>
                </p:cNvSpPr>
                <p:nvPr/>
              </p:nvSpPr>
              <p:spPr bwMode="gray">
                <a:xfrm rot="1758052">
                  <a:off x="672" y="965"/>
                  <a:ext cx="962" cy="76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185" name="Oval 107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86124" name="Text Box 108"/>
              <p:cNvSpPr txBox="1">
                <a:spLocks noChangeArrowheads="1"/>
              </p:cNvSpPr>
              <p:nvPr/>
            </p:nvSpPr>
            <p:spPr bwMode="gray">
              <a:xfrm>
                <a:off x="1728" y="1517"/>
                <a:ext cx="2542" cy="27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uk-UA" dirty="0">
                    <a:solidFill>
                      <a:schemeClr val="accent1">
                        <a:lumMod val="50000"/>
                      </a:schemeClr>
                    </a:solidFill>
                  </a:rPr>
                  <a:t>Виховання свідомого громадянина, патріота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183" name="Text Box 109"/>
              <p:cNvSpPr txBox="1">
                <a:spLocks noChangeArrowheads="1"/>
              </p:cNvSpPr>
              <p:nvPr/>
            </p:nvSpPr>
            <p:spPr bwMode="gray">
              <a:xfrm>
                <a:off x="1337" y="1444"/>
                <a:ext cx="153" cy="3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  <p:sp>
        <p:nvSpPr>
          <p:cNvPr id="86127" name="Rectangle 111"/>
          <p:cNvSpPr>
            <a:spLocks noChangeArrowheads="1"/>
          </p:cNvSpPr>
          <p:nvPr/>
        </p:nvSpPr>
        <p:spPr bwMode="auto">
          <a:xfrm>
            <a:off x="2460625" y="1876425"/>
            <a:ext cx="53625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dirty="0">
                <a:solidFill>
                  <a:srgbClr val="FF0066"/>
                </a:solidFill>
              </a:rPr>
              <a:t>    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Розвиток розумових здібностей учнів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000" b="0" smtClean="0">
                <a:solidFill>
                  <a:srgbClr val="FFFF00"/>
                </a:solidFill>
                <a:latin typeface="Segoe Script" pitchFamily="34" charset="0"/>
              </a:rPr>
              <a:t>На уроках використовую</a:t>
            </a:r>
            <a:endParaRPr lang="en-US" sz="4000" b="0" smtClean="0">
              <a:solidFill>
                <a:srgbClr val="FFFF00"/>
              </a:solidFill>
              <a:latin typeface="Segoe Script" pitchFamily="34" charset="0"/>
            </a:endParaRP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7019925" y="4076700"/>
            <a:ext cx="1873250" cy="18716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27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8196" name="AutoShape 5"/>
          <p:cNvSpPr>
            <a:spLocks noChangeArrowheads="1"/>
          </p:cNvSpPr>
          <p:nvPr/>
        </p:nvSpPr>
        <p:spPr bwMode="auto">
          <a:xfrm>
            <a:off x="611188" y="4221163"/>
            <a:ext cx="1944687" cy="1081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77647"/>
              </a:gs>
              <a:gs pos="50000">
                <a:srgbClr val="99FF99"/>
              </a:gs>
              <a:gs pos="100000">
                <a:srgbClr val="477647"/>
              </a:gs>
            </a:gsLst>
            <a:lin ang="189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95288" y="4365625"/>
            <a:ext cx="2592387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solidFill>
                  <a:srgbClr val="800000"/>
                </a:solidFill>
              </a:rPr>
              <a:t>Робота в</a:t>
            </a:r>
          </a:p>
          <a:p>
            <a:r>
              <a:rPr lang="uk-UA" sz="2400">
                <a:solidFill>
                  <a:srgbClr val="800000"/>
                </a:solidFill>
              </a:rPr>
              <a:t>парах</a:t>
            </a:r>
            <a:endParaRPr lang="en-US" sz="2400">
              <a:solidFill>
                <a:srgbClr val="800000"/>
              </a:solidFill>
            </a:endParaRPr>
          </a:p>
          <a:p>
            <a:pPr algn="l"/>
            <a:endParaRPr lang="en-US" sz="1400" b="0">
              <a:solidFill>
                <a:srgbClr val="000000"/>
              </a:solidFill>
            </a:endParaRPr>
          </a:p>
        </p:txBody>
      </p:sp>
      <p:sp>
        <p:nvSpPr>
          <p:cNvPr id="67591" name="Freeform 7"/>
          <p:cNvSpPr>
            <a:spLocks/>
          </p:cNvSpPr>
          <p:nvPr/>
        </p:nvSpPr>
        <p:spPr bwMode="gray">
          <a:xfrm rot="20562471">
            <a:off x="2633663" y="3495675"/>
            <a:ext cx="2833687" cy="147955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9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Freeform 9"/>
          <p:cNvSpPr>
            <a:spLocks/>
          </p:cNvSpPr>
          <p:nvPr/>
        </p:nvSpPr>
        <p:spPr bwMode="gray">
          <a:xfrm flipH="1">
            <a:off x="5900738" y="3141663"/>
            <a:ext cx="1119187" cy="2249487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8201" name="Group 10"/>
          <p:cNvGrpSpPr>
            <a:grpSpLocks/>
          </p:cNvGrpSpPr>
          <p:nvPr/>
        </p:nvGrpSpPr>
        <p:grpSpPr bwMode="auto">
          <a:xfrm>
            <a:off x="4139155" y="1247844"/>
            <a:ext cx="4176713" cy="1871662"/>
            <a:chOff x="1997" y="1314"/>
            <a:chExt cx="1889" cy="1009"/>
          </a:xfrm>
        </p:grpSpPr>
        <p:grpSp>
          <p:nvGrpSpPr>
            <p:cNvPr id="8209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7596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597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7598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599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600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601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02" name="Text Box 18"/>
          <p:cNvSpPr txBox="1">
            <a:spLocks noChangeArrowheads="1"/>
          </p:cNvSpPr>
          <p:nvPr/>
        </p:nvSpPr>
        <p:spPr bwMode="auto">
          <a:xfrm>
            <a:off x="5066578" y="1412875"/>
            <a:ext cx="2401748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663300"/>
                </a:solidFill>
              </a:rPr>
              <a:t>Різноманітні</a:t>
            </a:r>
            <a:br>
              <a:rPr lang="uk-UA" sz="2800" dirty="0" smtClean="0">
                <a:solidFill>
                  <a:srgbClr val="663300"/>
                </a:solidFill>
              </a:rPr>
            </a:br>
            <a:r>
              <a:rPr lang="uk-UA" sz="2800" dirty="0" smtClean="0">
                <a:solidFill>
                  <a:srgbClr val="663300"/>
                </a:solidFill>
              </a:rPr>
              <a:t>методи</a:t>
            </a:r>
            <a:endParaRPr lang="en-US" sz="2800" dirty="0">
              <a:solidFill>
                <a:srgbClr val="663300"/>
              </a:solidFill>
            </a:endParaRPr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6926263" y="4705350"/>
            <a:ext cx="2038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</a:rPr>
              <a:t>Акваріум</a:t>
            </a:r>
          </a:p>
        </p:txBody>
      </p:sp>
      <p:sp>
        <p:nvSpPr>
          <p:cNvPr id="22" name="Freeform 7"/>
          <p:cNvSpPr>
            <a:spLocks/>
          </p:cNvSpPr>
          <p:nvPr/>
        </p:nvSpPr>
        <p:spPr bwMode="gray">
          <a:xfrm rot="20853871">
            <a:off x="4378325" y="3722688"/>
            <a:ext cx="1657350" cy="2401887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205" name="AutoShape 5"/>
          <p:cNvSpPr>
            <a:spLocks noChangeArrowheads="1"/>
          </p:cNvSpPr>
          <p:nvPr/>
        </p:nvSpPr>
        <p:spPr bwMode="auto">
          <a:xfrm>
            <a:off x="2555875" y="5300663"/>
            <a:ext cx="1944688" cy="1081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77647"/>
              </a:gs>
              <a:gs pos="50000">
                <a:srgbClr val="99FF99"/>
              </a:gs>
              <a:gs pos="100000">
                <a:srgbClr val="477647"/>
              </a:gs>
            </a:gsLst>
            <a:lin ang="189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8206" name="Text Box 6"/>
          <p:cNvSpPr txBox="1">
            <a:spLocks noChangeArrowheads="1"/>
          </p:cNvSpPr>
          <p:nvPr/>
        </p:nvSpPr>
        <p:spPr bwMode="auto">
          <a:xfrm>
            <a:off x="2195513" y="5445125"/>
            <a:ext cx="2592387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solidFill>
                  <a:srgbClr val="800000"/>
                </a:solidFill>
              </a:rPr>
              <a:t>Робота в</a:t>
            </a:r>
          </a:p>
          <a:p>
            <a:r>
              <a:rPr lang="uk-UA" sz="2400">
                <a:solidFill>
                  <a:srgbClr val="800000"/>
                </a:solidFill>
              </a:rPr>
              <a:t>групах</a:t>
            </a:r>
            <a:endParaRPr lang="en-US" sz="2400">
              <a:solidFill>
                <a:srgbClr val="800000"/>
              </a:solidFill>
            </a:endParaRPr>
          </a:p>
          <a:p>
            <a:pPr algn="l"/>
            <a:endParaRPr lang="en-US" sz="14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Segoe Script" pitchFamily="34" charset="0"/>
              </a:rPr>
              <a:t>Працюю, впроваджуючи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Segoe Script" pitchFamily="34" charset="0"/>
            </a:endParaRPr>
          </a:p>
        </p:txBody>
      </p:sp>
      <p:sp>
        <p:nvSpPr>
          <p:cNvPr id="90115" name="Freeform 3"/>
          <p:cNvSpPr>
            <a:spLocks/>
          </p:cNvSpPr>
          <p:nvPr/>
        </p:nvSpPr>
        <p:spPr bwMode="gray">
          <a:xfrm>
            <a:off x="5073650" y="1219200"/>
            <a:ext cx="1466850" cy="1155700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3424238" y="2652713"/>
            <a:ext cx="2295525" cy="3155950"/>
          </a:xfrm>
          <a:prstGeom prst="roundRect">
            <a:avLst>
              <a:gd name="adj" fmla="val 4690"/>
            </a:avLst>
          </a:prstGeom>
          <a:solidFill>
            <a:srgbClr val="FFCCFF"/>
          </a:solidFill>
          <a:ln w="571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0117" name="AutoShape 5"/>
          <p:cNvSpPr>
            <a:spLocks noChangeArrowheads="1"/>
          </p:cNvSpPr>
          <p:nvPr/>
        </p:nvSpPr>
        <p:spPr bwMode="gray">
          <a:xfrm>
            <a:off x="3657600" y="2514600"/>
            <a:ext cx="1863725" cy="2873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 flipH="1">
            <a:off x="5334000" y="2590800"/>
            <a:ext cx="73025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 flipH="1">
            <a:off x="3743325" y="2581275"/>
            <a:ext cx="71438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6021388" y="2151063"/>
            <a:ext cx="2295525" cy="3155950"/>
          </a:xfrm>
          <a:prstGeom prst="roundRect">
            <a:avLst>
              <a:gd name="adj" fmla="val 4690"/>
            </a:avLst>
          </a:prstGeom>
          <a:solidFill>
            <a:srgbClr val="FFCC66"/>
          </a:solidFill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0121" name="AutoShape 9"/>
          <p:cNvSpPr>
            <a:spLocks noChangeArrowheads="1"/>
          </p:cNvSpPr>
          <p:nvPr/>
        </p:nvSpPr>
        <p:spPr bwMode="gray">
          <a:xfrm>
            <a:off x="6149975" y="2008188"/>
            <a:ext cx="1863725" cy="2873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 flipH="1">
            <a:off x="7835900" y="2079625"/>
            <a:ext cx="71438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flipH="1">
            <a:off x="6253163" y="2079625"/>
            <a:ext cx="71437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0124" name="Freeform 12"/>
          <p:cNvSpPr>
            <a:spLocks/>
          </p:cNvSpPr>
          <p:nvPr/>
        </p:nvSpPr>
        <p:spPr bwMode="gray">
          <a:xfrm>
            <a:off x="2492375" y="1720850"/>
            <a:ext cx="1466850" cy="1157288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29" name="AutoShape 16"/>
          <p:cNvSpPr>
            <a:spLocks noChangeArrowheads="1"/>
          </p:cNvSpPr>
          <p:nvPr/>
        </p:nvSpPr>
        <p:spPr bwMode="auto">
          <a:xfrm>
            <a:off x="1042988" y="2949575"/>
            <a:ext cx="2217737" cy="3155950"/>
          </a:xfrm>
          <a:prstGeom prst="roundRect">
            <a:avLst>
              <a:gd name="adj" fmla="val 4690"/>
            </a:avLst>
          </a:prstGeom>
          <a:solidFill>
            <a:srgbClr val="CCFFFF"/>
          </a:solidFill>
          <a:ln w="571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0129" name="AutoShape 17"/>
          <p:cNvSpPr>
            <a:spLocks noChangeArrowheads="1"/>
          </p:cNvSpPr>
          <p:nvPr/>
        </p:nvSpPr>
        <p:spPr bwMode="gray">
          <a:xfrm>
            <a:off x="1250950" y="2806700"/>
            <a:ext cx="1801813" cy="2873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3882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3882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1" name="AutoShape 18"/>
          <p:cNvSpPr>
            <a:spLocks noChangeArrowheads="1"/>
          </p:cNvSpPr>
          <p:nvPr/>
        </p:nvSpPr>
        <p:spPr bwMode="auto">
          <a:xfrm flipH="1">
            <a:off x="2878138" y="2878138"/>
            <a:ext cx="69850" cy="144462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2" name="AutoShape 19"/>
          <p:cNvSpPr>
            <a:spLocks noChangeArrowheads="1"/>
          </p:cNvSpPr>
          <p:nvPr/>
        </p:nvSpPr>
        <p:spPr bwMode="auto">
          <a:xfrm flipH="1">
            <a:off x="1349375" y="2878138"/>
            <a:ext cx="71438" cy="144462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3" name="Text Box 20"/>
          <p:cNvSpPr txBox="1">
            <a:spLocks noChangeArrowheads="1"/>
          </p:cNvSpPr>
          <p:nvPr/>
        </p:nvSpPr>
        <p:spPr bwMode="gray">
          <a:xfrm>
            <a:off x="2052638" y="2781300"/>
            <a:ext cx="1841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400" b="0"/>
          </a:p>
        </p:txBody>
      </p:sp>
      <p:sp>
        <p:nvSpPr>
          <p:cNvPr id="9234" name="Text Box 21"/>
          <p:cNvSpPr txBox="1">
            <a:spLocks noChangeArrowheads="1"/>
          </p:cNvSpPr>
          <p:nvPr/>
        </p:nvSpPr>
        <p:spPr bwMode="auto">
          <a:xfrm>
            <a:off x="971550" y="3465513"/>
            <a:ext cx="2303463" cy="212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uk-UA" sz="2400">
                <a:solidFill>
                  <a:srgbClr val="FF0000"/>
                </a:solidFill>
                <a:latin typeface="Bodoni MT Black" pitchFamily="18" charset="0"/>
              </a:rPr>
              <a:t>-Комп’ютерні </a:t>
            </a:r>
          </a:p>
          <a:p>
            <a:pPr algn="l"/>
            <a:r>
              <a:rPr lang="uk-UA" sz="2400">
                <a:solidFill>
                  <a:srgbClr val="FF0000"/>
                </a:solidFill>
                <a:latin typeface="Bodoni MT Black" pitchFamily="18" charset="0"/>
              </a:rPr>
              <a:t> технології</a:t>
            </a:r>
          </a:p>
          <a:p>
            <a:pPr algn="l"/>
            <a:r>
              <a:rPr lang="uk-UA" sz="2400">
                <a:solidFill>
                  <a:srgbClr val="FF0000"/>
                </a:solidFill>
                <a:latin typeface="Bodoni MT Black" pitchFamily="18" charset="0"/>
              </a:rPr>
              <a:t>-Проектні   </a:t>
            </a:r>
          </a:p>
          <a:p>
            <a:pPr algn="l"/>
            <a:r>
              <a:rPr lang="uk-UA" sz="2400">
                <a:solidFill>
                  <a:srgbClr val="FF0000"/>
                </a:solidFill>
                <a:latin typeface="Bodoni MT Black" pitchFamily="18" charset="0"/>
              </a:rPr>
              <a:t> технології</a:t>
            </a:r>
          </a:p>
          <a:p>
            <a:pPr algn="l"/>
            <a:endParaRPr lang="uk-UA" sz="1800" b="0">
              <a:solidFill>
                <a:srgbClr val="FF0000"/>
              </a:solidFill>
              <a:latin typeface="Bodoni MT Black" pitchFamily="18" charset="0"/>
            </a:endParaRPr>
          </a:p>
          <a:p>
            <a:pPr algn="l"/>
            <a:endParaRPr lang="en-US" sz="1800" b="0">
              <a:solidFill>
                <a:srgbClr val="FF0000"/>
              </a:solidFill>
            </a:endParaRPr>
          </a:p>
        </p:txBody>
      </p:sp>
      <p:sp>
        <p:nvSpPr>
          <p:cNvPr id="9235" name="Text Box 22"/>
          <p:cNvSpPr txBox="1">
            <a:spLocks noChangeArrowheads="1"/>
          </p:cNvSpPr>
          <p:nvPr/>
        </p:nvSpPr>
        <p:spPr bwMode="auto">
          <a:xfrm>
            <a:off x="3419475" y="2886075"/>
            <a:ext cx="2579688" cy="2678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uk-UA" sz="2400" b="0">
                <a:solidFill>
                  <a:srgbClr val="FF0000"/>
                </a:solidFill>
              </a:rPr>
              <a:t>-Коло знань</a:t>
            </a:r>
          </a:p>
          <a:p>
            <a:pPr algn="l"/>
            <a:r>
              <a:rPr lang="uk-UA" sz="2400" b="0">
                <a:solidFill>
                  <a:srgbClr val="FF0000"/>
                </a:solidFill>
              </a:rPr>
              <a:t>-Мікрофон</a:t>
            </a:r>
          </a:p>
          <a:p>
            <a:pPr algn="l"/>
            <a:r>
              <a:rPr lang="uk-UA" sz="2400" b="0">
                <a:solidFill>
                  <a:srgbClr val="FF0000"/>
                </a:solidFill>
              </a:rPr>
              <a:t>-Мозковий  </a:t>
            </a:r>
          </a:p>
          <a:p>
            <a:pPr algn="l"/>
            <a:r>
              <a:rPr lang="uk-UA" sz="2400" b="0">
                <a:solidFill>
                  <a:srgbClr val="FF0000"/>
                </a:solidFill>
              </a:rPr>
              <a:t>  штурм</a:t>
            </a:r>
          </a:p>
          <a:p>
            <a:pPr algn="l"/>
            <a:r>
              <a:rPr lang="uk-UA" sz="2400" b="0">
                <a:solidFill>
                  <a:srgbClr val="FF0000"/>
                </a:solidFill>
              </a:rPr>
              <a:t>-Ажурну пилку</a:t>
            </a:r>
          </a:p>
          <a:p>
            <a:pPr algn="l"/>
            <a:r>
              <a:rPr lang="uk-UA" sz="2400" b="0">
                <a:solidFill>
                  <a:srgbClr val="FF0000"/>
                </a:solidFill>
              </a:rPr>
              <a:t>-Навчаючи </a:t>
            </a:r>
          </a:p>
          <a:p>
            <a:pPr algn="l"/>
            <a:r>
              <a:rPr lang="uk-UA" sz="2400" b="0">
                <a:solidFill>
                  <a:srgbClr val="FF0000"/>
                </a:solidFill>
              </a:rPr>
              <a:t>  вчуся</a:t>
            </a:r>
            <a:endParaRPr lang="en-US" sz="2400" b="0">
              <a:solidFill>
                <a:srgbClr val="FF0000"/>
              </a:solidFill>
            </a:endParaRPr>
          </a:p>
        </p:txBody>
      </p:sp>
      <p:sp>
        <p:nvSpPr>
          <p:cNvPr id="9236" name="Text Box 23"/>
          <p:cNvSpPr txBox="1">
            <a:spLocks noChangeArrowheads="1"/>
          </p:cNvSpPr>
          <p:nvPr/>
        </p:nvSpPr>
        <p:spPr bwMode="auto">
          <a:xfrm>
            <a:off x="6019800" y="2352675"/>
            <a:ext cx="2513013" cy="3046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uk-UA" sz="2400" b="0">
                <a:solidFill>
                  <a:srgbClr val="008000"/>
                </a:solidFill>
              </a:rPr>
              <a:t>-Дебати</a:t>
            </a:r>
          </a:p>
          <a:p>
            <a:pPr algn="l"/>
            <a:r>
              <a:rPr lang="uk-UA" sz="2400" b="0">
                <a:solidFill>
                  <a:srgbClr val="008000"/>
                </a:solidFill>
              </a:rPr>
              <a:t>-Дискусії</a:t>
            </a:r>
          </a:p>
          <a:p>
            <a:pPr algn="l"/>
            <a:r>
              <a:rPr lang="uk-UA" sz="2400" b="0">
                <a:solidFill>
                  <a:srgbClr val="008000"/>
                </a:solidFill>
              </a:rPr>
              <a:t>-Зміни позицію</a:t>
            </a:r>
          </a:p>
          <a:p>
            <a:pPr algn="l"/>
            <a:r>
              <a:rPr lang="uk-UA" sz="2400" b="0">
                <a:solidFill>
                  <a:srgbClr val="008000"/>
                </a:solidFill>
              </a:rPr>
              <a:t>-Займи позицію</a:t>
            </a:r>
          </a:p>
          <a:p>
            <a:pPr algn="l"/>
            <a:r>
              <a:rPr lang="uk-UA" sz="2400" b="0">
                <a:solidFill>
                  <a:srgbClr val="008000"/>
                </a:solidFill>
              </a:rPr>
              <a:t>-Ігрове навчання</a:t>
            </a:r>
          </a:p>
          <a:p>
            <a:pPr algn="l"/>
            <a:r>
              <a:rPr lang="uk-UA" sz="2400" b="0">
                <a:solidFill>
                  <a:srgbClr val="008000"/>
                </a:solidFill>
              </a:rPr>
              <a:t>-Рольові ігри</a:t>
            </a:r>
          </a:p>
          <a:p>
            <a:pPr algn="l"/>
            <a:r>
              <a:rPr lang="uk-UA" sz="2400" b="0">
                <a:solidFill>
                  <a:srgbClr val="008000"/>
                </a:solidFill>
              </a:rPr>
              <a:t>-Імітацію</a:t>
            </a:r>
            <a:endParaRPr lang="en-US" sz="2400" b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>
                <a:solidFill>
                  <a:srgbClr val="FFFF00"/>
                </a:solidFill>
                <a:latin typeface="Segoe Script" pitchFamily="34" charset="0"/>
              </a:rPr>
              <a:t>Вважаю, що</a:t>
            </a:r>
            <a:r>
              <a:rPr lang="uk-UA" sz="2000" smtClean="0"/>
              <a:t> </a:t>
            </a:r>
            <a:endParaRPr lang="en-US" sz="2000" smtClean="0"/>
          </a:p>
        </p:txBody>
      </p:sp>
      <p:sp>
        <p:nvSpPr>
          <p:cNvPr id="10243" name="AutoShape 4"/>
          <p:cNvSpPr>
            <a:spLocks noChangeArrowheads="1"/>
          </p:cNvSpPr>
          <p:nvPr/>
        </p:nvSpPr>
        <p:spPr bwMode="gray">
          <a:xfrm>
            <a:off x="468313" y="4868863"/>
            <a:ext cx="2374900" cy="1296987"/>
          </a:xfrm>
          <a:prstGeom prst="can">
            <a:avLst>
              <a:gd name="adj" fmla="val 25000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uk-UA" sz="1600">
                <a:solidFill>
                  <a:srgbClr val="663300"/>
                </a:solidFill>
              </a:rPr>
              <a:t>Учні вчаться </a:t>
            </a:r>
          </a:p>
          <a:p>
            <a:r>
              <a:rPr lang="uk-UA" sz="1600">
                <a:solidFill>
                  <a:srgbClr val="663300"/>
                </a:solidFill>
              </a:rPr>
              <a:t>працювати у команді;</a:t>
            </a:r>
            <a:endParaRPr lang="ru-RU" sz="1600">
              <a:solidFill>
                <a:srgbClr val="663300"/>
              </a:solidFill>
            </a:endParaRPr>
          </a:p>
        </p:txBody>
      </p:sp>
      <p:sp>
        <p:nvSpPr>
          <p:cNvPr id="10244" name="AutoShape 5"/>
          <p:cNvSpPr>
            <a:spLocks noChangeArrowheads="1"/>
          </p:cNvSpPr>
          <p:nvPr/>
        </p:nvSpPr>
        <p:spPr bwMode="gray">
          <a:xfrm>
            <a:off x="6372225" y="4508500"/>
            <a:ext cx="2303463" cy="1296988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764776"/>
              </a:gs>
              <a:gs pos="50000">
                <a:srgbClr val="FF99FF"/>
              </a:gs>
              <a:gs pos="100000">
                <a:srgbClr val="764776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uk-UA" sz="1600">
                <a:solidFill>
                  <a:srgbClr val="663300"/>
                </a:solidFill>
              </a:rPr>
              <a:t>За короткий час </a:t>
            </a:r>
          </a:p>
          <a:p>
            <a:r>
              <a:rPr lang="uk-UA" sz="1600">
                <a:solidFill>
                  <a:srgbClr val="663300"/>
                </a:solidFill>
              </a:rPr>
              <a:t>опановується багато</a:t>
            </a:r>
          </a:p>
          <a:p>
            <a:r>
              <a:rPr lang="uk-UA" sz="1600">
                <a:solidFill>
                  <a:srgbClr val="663300"/>
                </a:solidFill>
              </a:rPr>
              <a:t>нового матеріалу;</a:t>
            </a:r>
            <a:endParaRPr lang="ru-RU" sz="1600">
              <a:solidFill>
                <a:srgbClr val="663300"/>
              </a:solidFill>
            </a:endParaRPr>
          </a:p>
        </p:txBody>
      </p:sp>
      <p:sp>
        <p:nvSpPr>
          <p:cNvPr id="10245" name="AutoShape 6"/>
          <p:cNvSpPr>
            <a:spLocks noChangeArrowheads="1"/>
          </p:cNvSpPr>
          <p:nvPr/>
        </p:nvSpPr>
        <p:spPr bwMode="gray">
          <a:xfrm>
            <a:off x="3548063" y="3044825"/>
            <a:ext cx="1960562" cy="146367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gray">
          <a:xfrm>
            <a:off x="3613557" y="3284538"/>
            <a:ext cx="191212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800" dirty="0" smtClean="0">
                <a:solidFill>
                  <a:srgbClr val="FF3300"/>
                </a:solidFill>
                <a:latin typeface="Times New Roman" pitchFamily="18" charset="0"/>
              </a:rPr>
              <a:t>Творчі здібності </a:t>
            </a:r>
            <a:endParaRPr lang="uk-UA" sz="1800" dirty="0">
              <a:solidFill>
                <a:srgbClr val="FF3300"/>
              </a:solidFill>
              <a:latin typeface="Times New Roman" pitchFamily="18" charset="0"/>
            </a:endParaRPr>
          </a:p>
          <a:p>
            <a:r>
              <a:rPr lang="uk-UA" sz="1800" dirty="0">
                <a:solidFill>
                  <a:srgbClr val="FF3300"/>
                </a:solidFill>
                <a:latin typeface="Times New Roman" pitchFamily="18" charset="0"/>
              </a:rPr>
              <a:t>МАЮТЬ </a:t>
            </a:r>
          </a:p>
          <a:p>
            <a:r>
              <a:rPr lang="uk-UA" sz="1800" dirty="0">
                <a:solidFill>
                  <a:srgbClr val="FF3300"/>
                </a:solidFill>
                <a:latin typeface="Times New Roman" pitchFamily="18" charset="0"/>
              </a:rPr>
              <a:t>ПЕРЕВАГИ</a:t>
            </a:r>
            <a:endParaRPr lang="en-US" sz="180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69642" name="AutoShape 10"/>
          <p:cNvSpPr>
            <a:spLocks noChangeArrowheads="1"/>
          </p:cNvSpPr>
          <p:nvPr/>
        </p:nvSpPr>
        <p:spPr bwMode="gray">
          <a:xfrm>
            <a:off x="2843213" y="2827338"/>
            <a:ext cx="492125" cy="1954212"/>
          </a:xfrm>
          <a:prstGeom prst="leftArrow">
            <a:avLst>
              <a:gd name="adj1" fmla="val 65583"/>
              <a:gd name="adj2" fmla="val 65181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  <a:alpha val="12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48" name="AutoShape 11"/>
          <p:cNvSpPr>
            <a:spLocks noChangeArrowheads="1"/>
          </p:cNvSpPr>
          <p:nvPr/>
        </p:nvSpPr>
        <p:spPr bwMode="auto">
          <a:xfrm>
            <a:off x="395288" y="1341438"/>
            <a:ext cx="2016125" cy="3095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27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323850" y="1484313"/>
            <a:ext cx="2160588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>
                <a:solidFill>
                  <a:srgbClr val="663300"/>
                </a:solidFill>
              </a:rPr>
              <a:t>Формування навички толерантного </a:t>
            </a:r>
          </a:p>
          <a:p>
            <a:r>
              <a:rPr lang="uk-UA" sz="1600">
                <a:solidFill>
                  <a:srgbClr val="663300"/>
                </a:solidFill>
              </a:rPr>
              <a:t>спілкування, вміння аргументувати свою </a:t>
            </a:r>
          </a:p>
          <a:p>
            <a:r>
              <a:rPr lang="uk-UA" sz="1600">
                <a:solidFill>
                  <a:srgbClr val="663300"/>
                </a:solidFill>
              </a:rPr>
              <a:t>точку зору, знаходити альтернативне </a:t>
            </a:r>
          </a:p>
          <a:p>
            <a:r>
              <a:rPr lang="uk-UA" sz="1600">
                <a:solidFill>
                  <a:srgbClr val="663300"/>
                </a:solidFill>
              </a:rPr>
              <a:t>рішення проблеми</a:t>
            </a:r>
            <a:r>
              <a:rPr lang="uk-UA" sz="1600">
                <a:solidFill>
                  <a:srgbClr val="009900"/>
                </a:solidFill>
              </a:rPr>
              <a:t>;</a:t>
            </a:r>
            <a:endParaRPr lang="en-US" sz="1600">
              <a:solidFill>
                <a:srgbClr val="009900"/>
              </a:solidFill>
            </a:endParaRPr>
          </a:p>
          <a:p>
            <a:pPr>
              <a:buSzPct val="60000"/>
              <a:buFontTx/>
              <a:buChar char="•"/>
            </a:pPr>
            <a:endParaRPr lang="en-US" sz="1400">
              <a:solidFill>
                <a:srgbClr val="001D3A"/>
              </a:solidFill>
            </a:endParaRPr>
          </a:p>
          <a:p>
            <a:endParaRPr lang="en-US" sz="1400">
              <a:solidFill>
                <a:srgbClr val="001D3A"/>
              </a:solidFill>
              <a:latin typeface="Verdana" pitchFamily="34" charset="0"/>
            </a:endParaRPr>
          </a:p>
        </p:txBody>
      </p:sp>
      <p:sp>
        <p:nvSpPr>
          <p:cNvPr id="69647" name="AutoShape 15"/>
          <p:cNvSpPr>
            <a:spLocks noChangeArrowheads="1"/>
          </p:cNvSpPr>
          <p:nvPr/>
        </p:nvSpPr>
        <p:spPr bwMode="gray">
          <a:xfrm>
            <a:off x="5665788" y="2827338"/>
            <a:ext cx="490537" cy="1954212"/>
          </a:xfrm>
          <a:prstGeom prst="rightArrow">
            <a:avLst>
              <a:gd name="adj1" fmla="val 67750"/>
              <a:gd name="adj2" fmla="val 66167"/>
            </a:avLst>
          </a:prstGeom>
          <a:gradFill rotWithShape="1">
            <a:gsLst>
              <a:gs pos="0">
                <a:schemeClr val="bg2">
                  <a:gamma/>
                  <a:shade val="46275"/>
                  <a:invGamma/>
                  <a:alpha val="12000"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51" name="AutoShape 16"/>
          <p:cNvSpPr>
            <a:spLocks noChangeArrowheads="1"/>
          </p:cNvSpPr>
          <p:nvPr/>
        </p:nvSpPr>
        <p:spPr bwMode="gray">
          <a:xfrm>
            <a:off x="3055938" y="1412875"/>
            <a:ext cx="2816225" cy="919163"/>
          </a:xfrm>
          <a:prstGeom prst="can">
            <a:avLst>
              <a:gd name="adj" fmla="val 27866"/>
            </a:avLst>
          </a:prstGeom>
          <a:gradFill rotWithShape="1">
            <a:gsLst>
              <a:gs pos="0">
                <a:srgbClr val="765E5E"/>
              </a:gs>
              <a:gs pos="50000">
                <a:srgbClr val="FFCCCC"/>
              </a:gs>
              <a:gs pos="100000">
                <a:srgbClr val="765E5E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9649" name="AutoShape 17"/>
          <p:cNvSpPr>
            <a:spLocks noChangeArrowheads="1"/>
          </p:cNvSpPr>
          <p:nvPr/>
        </p:nvSpPr>
        <p:spPr bwMode="gray">
          <a:xfrm>
            <a:off x="3729038" y="2349500"/>
            <a:ext cx="1619250" cy="506413"/>
          </a:xfrm>
          <a:prstGeom prst="upArrow">
            <a:avLst>
              <a:gd name="adj1" fmla="val 68380"/>
              <a:gd name="adj2" fmla="val 70833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63529"/>
                  <a:invGamma/>
                  <a:alpha val="12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53" name="Text Box 18"/>
          <p:cNvSpPr txBox="1">
            <a:spLocks noChangeArrowheads="1"/>
          </p:cNvSpPr>
          <p:nvPr/>
        </p:nvSpPr>
        <p:spPr bwMode="gray">
          <a:xfrm>
            <a:off x="3203575" y="1628775"/>
            <a:ext cx="2447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800">
                <a:solidFill>
                  <a:srgbClr val="663300"/>
                </a:solidFill>
                <a:latin typeface="Times New Roman" pitchFamily="18" charset="0"/>
              </a:rPr>
              <a:t>У роботі задіяні</a:t>
            </a:r>
          </a:p>
          <a:p>
            <a:r>
              <a:rPr lang="uk-UA" sz="1800">
                <a:solidFill>
                  <a:srgbClr val="663300"/>
                </a:solidFill>
                <a:latin typeface="Times New Roman" pitchFamily="18" charset="0"/>
              </a:rPr>
              <a:t> всі учні класу;</a:t>
            </a:r>
            <a:endParaRPr lang="en-US" sz="180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10254" name="AutoShape 19"/>
          <p:cNvSpPr>
            <a:spLocks noChangeArrowheads="1"/>
          </p:cNvSpPr>
          <p:nvPr/>
        </p:nvSpPr>
        <p:spPr bwMode="gray">
          <a:xfrm>
            <a:off x="2987675" y="5084763"/>
            <a:ext cx="3101975" cy="1079500"/>
          </a:xfrm>
          <a:prstGeom prst="can">
            <a:avLst>
              <a:gd name="adj" fmla="val 32032"/>
            </a:avLst>
          </a:prstGeom>
          <a:solidFill>
            <a:srgbClr val="FF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uk-UA" sz="1600">
                <a:solidFill>
                  <a:srgbClr val="663300"/>
                </a:solidFill>
              </a:rPr>
              <a:t>Формується доброзичливе </a:t>
            </a:r>
          </a:p>
          <a:p>
            <a:r>
              <a:rPr lang="uk-UA" sz="1600">
                <a:solidFill>
                  <a:srgbClr val="663300"/>
                </a:solidFill>
              </a:rPr>
              <a:t>ставлення до опонента;</a:t>
            </a:r>
            <a:endParaRPr lang="ru-RU" sz="1600">
              <a:solidFill>
                <a:srgbClr val="663300"/>
              </a:solidFill>
            </a:endParaRPr>
          </a:p>
        </p:txBody>
      </p:sp>
      <p:sp>
        <p:nvSpPr>
          <p:cNvPr id="69653" name="AutoShape 21"/>
          <p:cNvSpPr>
            <a:spLocks noChangeArrowheads="1"/>
          </p:cNvSpPr>
          <p:nvPr/>
        </p:nvSpPr>
        <p:spPr bwMode="gray">
          <a:xfrm>
            <a:off x="3708400" y="4802188"/>
            <a:ext cx="1622425" cy="498475"/>
          </a:xfrm>
          <a:prstGeom prst="downArrow">
            <a:avLst>
              <a:gd name="adj1" fmla="val 67093"/>
              <a:gd name="adj2" fmla="val 64051"/>
            </a:avLst>
          </a:prstGeom>
          <a:gradFill rotWithShape="1">
            <a:gsLst>
              <a:gs pos="0">
                <a:schemeClr val="bg2">
                  <a:gamma/>
                  <a:tint val="63529"/>
                  <a:invGamma/>
                  <a:alpha val="12000"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56" name="AutoShape 22"/>
          <p:cNvSpPr>
            <a:spLocks noChangeArrowheads="1"/>
          </p:cNvSpPr>
          <p:nvPr/>
        </p:nvSpPr>
        <p:spPr bwMode="gray">
          <a:xfrm>
            <a:off x="6443663" y="3284538"/>
            <a:ext cx="2557462" cy="936625"/>
          </a:xfrm>
          <a:prstGeom prst="can">
            <a:avLst>
              <a:gd name="adj" fmla="val 25000"/>
            </a:avLst>
          </a:pr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uk-UA" sz="1800">
                <a:solidFill>
                  <a:srgbClr val="663300"/>
                </a:solidFill>
                <a:latin typeface="Times New Roman" pitchFamily="18" charset="0"/>
              </a:rPr>
              <a:t>Створюється </a:t>
            </a:r>
          </a:p>
          <a:p>
            <a:r>
              <a:rPr lang="uk-UA" sz="1800">
                <a:solidFill>
                  <a:srgbClr val="663300"/>
                </a:solidFill>
                <a:latin typeface="Times New Roman" pitchFamily="18" charset="0"/>
              </a:rPr>
              <a:t>“ситуація успіху”;</a:t>
            </a:r>
            <a:endParaRPr lang="ru-RU" sz="180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69655" name="AutoShape 23"/>
          <p:cNvSpPr>
            <a:spLocks noChangeArrowheads="1"/>
          </p:cNvSpPr>
          <p:nvPr/>
        </p:nvSpPr>
        <p:spPr bwMode="gray">
          <a:xfrm>
            <a:off x="6046788" y="1628775"/>
            <a:ext cx="2773362" cy="1368425"/>
          </a:xfrm>
          <a:prstGeom prst="can">
            <a:avLst>
              <a:gd name="adj" fmla="val 25000"/>
            </a:avLst>
          </a:prstGeom>
          <a:solidFill>
            <a:schemeClr val="accent4">
              <a:lumMod val="25000"/>
              <a:lumOff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uk-UA" sz="1800" dirty="0">
                <a:solidFill>
                  <a:srgbClr val="663300"/>
                </a:solidFill>
                <a:latin typeface="Times New Roman" pitchFamily="18" charset="0"/>
              </a:rPr>
              <a:t>Кожна дитина</a:t>
            </a:r>
          </a:p>
          <a:p>
            <a:pPr>
              <a:defRPr/>
            </a:pPr>
            <a:r>
              <a:rPr lang="uk-UA" sz="1800" dirty="0">
                <a:solidFill>
                  <a:srgbClr val="663300"/>
                </a:solidFill>
                <a:latin typeface="Times New Roman" pitchFamily="18" charset="0"/>
              </a:rPr>
              <a:t>має можливість</a:t>
            </a:r>
          </a:p>
          <a:p>
            <a:pPr>
              <a:defRPr/>
            </a:pPr>
            <a:r>
              <a:rPr lang="uk-UA" sz="1800" dirty="0">
                <a:solidFill>
                  <a:srgbClr val="663300"/>
                </a:solidFill>
                <a:latin typeface="Times New Roman" pitchFamily="18" charset="0"/>
              </a:rPr>
              <a:t>висловлювати свою думку;</a:t>
            </a:r>
            <a:endParaRPr lang="ru-RU" sz="1800" dirty="0">
              <a:solidFill>
                <a:srgbClr val="66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7067550" cy="563562"/>
          </a:xfrm>
        </p:spPr>
        <p:txBody>
          <a:bodyPr/>
          <a:lstStyle/>
          <a:p>
            <a:pPr algn="just" eaLnBrk="1" hangingPunct="1"/>
            <a:r>
              <a:rPr lang="uk-UA" sz="3200" smtClean="0">
                <a:solidFill>
                  <a:srgbClr val="FFFF00"/>
                </a:solidFill>
                <a:latin typeface="Segoe Script" pitchFamily="34" charset="0"/>
              </a:rPr>
              <a:t>І що б у мене не трапилось,</a:t>
            </a:r>
            <a:br>
              <a:rPr lang="uk-UA" sz="3200" smtClean="0">
                <a:solidFill>
                  <a:srgbClr val="FFFF00"/>
                </a:solidFill>
                <a:latin typeface="Segoe Script" pitchFamily="34" charset="0"/>
              </a:rPr>
            </a:br>
            <a:r>
              <a:rPr lang="uk-UA" sz="3200" smtClean="0">
                <a:solidFill>
                  <a:srgbClr val="FFFF00"/>
                </a:solidFill>
                <a:latin typeface="Segoe Script" pitchFamily="34" charset="0"/>
              </a:rPr>
              <a:t>я завжди буду</a:t>
            </a:r>
            <a:endParaRPr lang="en-US" sz="3200" smtClean="0">
              <a:solidFill>
                <a:srgbClr val="FFFF00"/>
              </a:solidFill>
              <a:latin typeface="Segoe Script" pitchFamily="34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519113" y="1304925"/>
            <a:ext cx="8229600" cy="4943475"/>
          </a:xfrm>
        </p:spPr>
        <p:txBody>
          <a:bodyPr/>
          <a:lstStyle/>
          <a:p>
            <a:pPr eaLnBrk="1" hangingPunct="1"/>
            <a:r>
              <a:rPr lang="uk-UA" smtClean="0">
                <a:solidFill>
                  <a:srgbClr val="663300"/>
                </a:solidFill>
              </a:rPr>
              <a:t>заходити до класу з усмішкою;</a:t>
            </a:r>
          </a:p>
          <a:p>
            <a:pPr eaLnBrk="1" hangingPunct="1"/>
            <a:r>
              <a:rPr lang="uk-UA" smtClean="0">
                <a:solidFill>
                  <a:srgbClr val="663300"/>
                </a:solidFill>
              </a:rPr>
              <a:t>стриманою, терплячою, уважною;</a:t>
            </a:r>
          </a:p>
          <a:p>
            <a:pPr eaLnBrk="1" hangingPunct="1"/>
            <a:r>
              <a:rPr lang="uk-UA" smtClean="0">
                <a:solidFill>
                  <a:srgbClr val="663300"/>
                </a:solidFill>
              </a:rPr>
              <a:t>не шукати легкого шляху;</a:t>
            </a:r>
          </a:p>
          <a:p>
            <a:pPr eaLnBrk="1" hangingPunct="1"/>
            <a:r>
              <a:rPr lang="uk-UA" smtClean="0">
                <a:solidFill>
                  <a:srgbClr val="663300"/>
                </a:solidFill>
              </a:rPr>
              <a:t>радіти успіхам своїх учнів;</a:t>
            </a:r>
          </a:p>
          <a:p>
            <a:pPr eaLnBrk="1" hangingPunct="1"/>
            <a:r>
              <a:rPr lang="uk-UA" smtClean="0">
                <a:solidFill>
                  <a:srgbClr val="663300"/>
                </a:solidFill>
              </a:rPr>
              <a:t>співпереживати їх невдачам;</a:t>
            </a:r>
          </a:p>
          <a:p>
            <a:pPr eaLnBrk="1" hangingPunct="1"/>
            <a:r>
              <a:rPr lang="uk-UA" smtClean="0">
                <a:solidFill>
                  <a:srgbClr val="663300"/>
                </a:solidFill>
              </a:rPr>
              <a:t>не боятися вибачитися, якщо я не права;</a:t>
            </a:r>
          </a:p>
          <a:p>
            <a:pPr eaLnBrk="1" hangingPunct="1"/>
            <a:r>
              <a:rPr lang="uk-UA" smtClean="0">
                <a:solidFill>
                  <a:srgbClr val="663300"/>
                </a:solidFill>
              </a:rPr>
              <a:t>нести дітям добру енергію.</a:t>
            </a:r>
            <a:endParaRPr lang="ru-RU" smtClean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3178711"/>
            <a:ext cx="4578689" cy="25545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uk-UA" sz="8000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</a:t>
            </a:r>
          </a:p>
          <a:p>
            <a:pPr>
              <a:defRPr/>
            </a:pPr>
            <a:r>
              <a:rPr lang="uk-UA" sz="8000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увагу</a:t>
            </a:r>
            <a:endParaRPr lang="ru-RU" sz="8000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364" name="Picture 4" descr="C:\Users\111\Desktop\1248528890_036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1052513"/>
            <a:ext cx="439261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C:\Users\111\Desktop\31041068_0bbdcc2d2d5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52413" y="692150"/>
            <a:ext cx="5888038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db2004112l">
  <a:themeElements>
    <a:clrScheme name="cdb2004112l 3">
      <a:dk1>
        <a:srgbClr val="002A00"/>
      </a:dk1>
      <a:lt1>
        <a:srgbClr val="FFFFFF"/>
      </a:lt1>
      <a:dk2>
        <a:srgbClr val="FFFFE7"/>
      </a:dk2>
      <a:lt2>
        <a:srgbClr val="B2B2B2"/>
      </a:lt2>
      <a:accent1>
        <a:srgbClr val="6D77BF"/>
      </a:accent1>
      <a:accent2>
        <a:srgbClr val="669900"/>
      </a:accent2>
      <a:accent3>
        <a:srgbClr val="FFFFFF"/>
      </a:accent3>
      <a:accent4>
        <a:srgbClr val="002200"/>
      </a:accent4>
      <a:accent5>
        <a:srgbClr val="BABDDC"/>
      </a:accent5>
      <a:accent6>
        <a:srgbClr val="5C8A00"/>
      </a:accent6>
      <a:hlink>
        <a:srgbClr val="A76E23"/>
      </a:hlink>
      <a:folHlink>
        <a:srgbClr val="145232"/>
      </a:folHlink>
    </a:clrScheme>
    <a:fontScheme name="cdb2004112l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112l 1">
        <a:dk1>
          <a:srgbClr val="000066"/>
        </a:dk1>
        <a:lt1>
          <a:srgbClr val="FFFFFF"/>
        </a:lt1>
        <a:dk2>
          <a:srgbClr val="E1E1E7"/>
        </a:dk2>
        <a:lt2>
          <a:srgbClr val="B2B2B2"/>
        </a:lt2>
        <a:accent1>
          <a:srgbClr val="009999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AACACA"/>
        </a:accent5>
        <a:accent6>
          <a:srgbClr val="E78A2D"/>
        </a:accent6>
        <a:hlink>
          <a:srgbClr val="6A9EB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2l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C0D070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DCE4BB"/>
        </a:accent5>
        <a:accent6>
          <a:srgbClr val="008AB9"/>
        </a:accent6>
        <a:hlink>
          <a:srgbClr val="CA9938"/>
        </a:hlink>
        <a:folHlink>
          <a:srgbClr val="6832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2l 3">
        <a:dk1>
          <a:srgbClr val="002A00"/>
        </a:dk1>
        <a:lt1>
          <a:srgbClr val="FFFFFF"/>
        </a:lt1>
        <a:dk2>
          <a:srgbClr val="FFFFE7"/>
        </a:dk2>
        <a:lt2>
          <a:srgbClr val="B2B2B2"/>
        </a:lt2>
        <a:accent1>
          <a:srgbClr val="6D77BF"/>
        </a:accent1>
        <a:accent2>
          <a:srgbClr val="669900"/>
        </a:accent2>
        <a:accent3>
          <a:srgbClr val="FFFFFF"/>
        </a:accent3>
        <a:accent4>
          <a:srgbClr val="002200"/>
        </a:accent4>
        <a:accent5>
          <a:srgbClr val="BABDDC"/>
        </a:accent5>
        <a:accent6>
          <a:srgbClr val="5C8A00"/>
        </a:accent6>
        <a:hlink>
          <a:srgbClr val="A76E23"/>
        </a:hlink>
        <a:folHlink>
          <a:srgbClr val="1452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cdb2004112l</Template>
  <TotalTime>496</TotalTime>
  <Words>233</Words>
  <Application>Microsoft Office PowerPoint</Application>
  <PresentationFormat>Экран (4:3)</PresentationFormat>
  <Paragraphs>80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Bodoni MT Black</vt:lpstr>
      <vt:lpstr>Segoe Script</vt:lpstr>
      <vt:lpstr>Times New Roman</vt:lpstr>
      <vt:lpstr>Verdana</vt:lpstr>
      <vt:lpstr>Wingdings</vt:lpstr>
      <vt:lpstr>cdb2004112l</vt:lpstr>
      <vt:lpstr>Image</vt:lpstr>
      <vt:lpstr>Презентація  досвіду роботи  вчителя української мови та літератури Павлівської загальноосвітньої школи І-ІІІ ступенів  Парфенюк Тетяни Миколаївни</vt:lpstr>
      <vt:lpstr>Моє педагогічне кредо</vt:lpstr>
      <vt:lpstr>Тема досвіду</vt:lpstr>
      <vt:lpstr>Завдання досвіду:</vt:lpstr>
      <vt:lpstr>На уроках використовую</vt:lpstr>
      <vt:lpstr>Працюю, впроваджуючи</vt:lpstr>
      <vt:lpstr>Вважаю, що </vt:lpstr>
      <vt:lpstr>І що б у мене не трапилось, я завжди буду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досвіду роботи  вчителя української мови та літератури Зеленогайського НВК Томаківського району  Дніпропетровської області Приходько Надії Григорівни</dc:title>
  <dc:creator>Пользователь</dc:creator>
  <cp:lastModifiedBy>Valentin</cp:lastModifiedBy>
  <cp:revision>29</cp:revision>
  <dcterms:created xsi:type="dcterms:W3CDTF">2011-12-07T18:29:28Z</dcterms:created>
  <dcterms:modified xsi:type="dcterms:W3CDTF">2016-02-28T11:43:35Z</dcterms:modified>
</cp:coreProperties>
</file>